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61"/>
  </p:notesMasterIdLst>
  <p:sldIdLst>
    <p:sldId id="258" r:id="rId2"/>
    <p:sldId id="693" r:id="rId3"/>
    <p:sldId id="260" r:id="rId4"/>
    <p:sldId id="602" r:id="rId5"/>
    <p:sldId id="329" r:id="rId6"/>
    <p:sldId id="802" r:id="rId7"/>
    <p:sldId id="803" r:id="rId8"/>
    <p:sldId id="804" r:id="rId9"/>
    <p:sldId id="805" r:id="rId10"/>
    <p:sldId id="806" r:id="rId11"/>
    <p:sldId id="807" r:id="rId12"/>
    <p:sldId id="808" r:id="rId13"/>
    <p:sldId id="603" r:id="rId14"/>
    <p:sldId id="809" r:id="rId15"/>
    <p:sldId id="554" r:id="rId16"/>
    <p:sldId id="559" r:id="rId17"/>
    <p:sldId id="607" r:id="rId18"/>
    <p:sldId id="604" r:id="rId19"/>
    <p:sldId id="605" r:id="rId20"/>
    <p:sldId id="606" r:id="rId21"/>
    <p:sldId id="608" r:id="rId22"/>
    <p:sldId id="609" r:id="rId23"/>
    <p:sldId id="610" r:id="rId24"/>
    <p:sldId id="612" r:id="rId25"/>
    <p:sldId id="613" r:id="rId26"/>
    <p:sldId id="614" r:id="rId27"/>
    <p:sldId id="615" r:id="rId28"/>
    <p:sldId id="622" r:id="rId29"/>
    <p:sldId id="617" r:id="rId30"/>
    <p:sldId id="618" r:id="rId31"/>
    <p:sldId id="619" r:id="rId32"/>
    <p:sldId id="620" r:id="rId33"/>
    <p:sldId id="623" r:id="rId34"/>
    <p:sldId id="624" r:id="rId35"/>
    <p:sldId id="625" r:id="rId36"/>
    <p:sldId id="626" r:id="rId37"/>
    <p:sldId id="627" r:id="rId38"/>
    <p:sldId id="621" r:id="rId39"/>
    <p:sldId id="628" r:id="rId40"/>
    <p:sldId id="629" r:id="rId41"/>
    <p:sldId id="630" r:id="rId42"/>
    <p:sldId id="632" r:id="rId43"/>
    <p:sldId id="633" r:id="rId44"/>
    <p:sldId id="631" r:id="rId45"/>
    <p:sldId id="637" r:id="rId46"/>
    <p:sldId id="634" r:id="rId47"/>
    <p:sldId id="635" r:id="rId48"/>
    <p:sldId id="810" r:id="rId49"/>
    <p:sldId id="638" r:id="rId50"/>
    <p:sldId id="640" r:id="rId51"/>
    <p:sldId id="811" r:id="rId52"/>
    <p:sldId id="812" r:id="rId53"/>
    <p:sldId id="641" r:id="rId54"/>
    <p:sldId id="338" r:id="rId55"/>
    <p:sldId id="692" r:id="rId56"/>
    <p:sldId id="813" r:id="rId57"/>
    <p:sldId id="814" r:id="rId58"/>
    <p:sldId id="387" r:id="rId59"/>
    <p:sldId id="264" r:id="rId60"/>
  </p:sldIdLst>
  <p:sldSz cx="12239625" cy="6840538"/>
  <p:notesSz cx="6858000" cy="9144000"/>
  <p:embeddedFontLst>
    <p:embeddedFont>
      <p:font typeface="Montserrat" panose="020B0604020202020204" charset="-52"/>
      <p:regular r:id="rId62"/>
      <p:bold r:id="rId63"/>
      <p:italic r:id="rId64"/>
      <p:boldItalic r:id="rId65"/>
    </p:embeddedFont>
    <p:embeddedFont>
      <p:font typeface="Cambria Math" panose="02040503050406030204" pitchFamily="18" charset="0"/>
      <p:regular r:id="rId66"/>
    </p:embeddedFont>
    <p:embeddedFont>
      <p:font typeface="Source Sans Pro" panose="020B0503030403020204" pitchFamily="34" charset="0"/>
      <p:regular r:id="rId67"/>
      <p:bold r:id="rId68"/>
      <p:italic r:id="rId69"/>
      <p:boldItalic r:id="rId70"/>
    </p:embeddedFont>
    <p:embeddedFont>
      <p:font typeface="Calibri" panose="020F0502020204030204" pitchFamily="34" charset="0"/>
      <p:regular r:id="rId71"/>
      <p:bold r:id="rId72"/>
      <p:italic r:id="rId73"/>
      <p:boldItalic r:id="rId74"/>
    </p:embeddedFont>
    <p:embeddedFont>
      <p:font typeface="Verdana" panose="020B0604030504040204" pitchFamily="34" charset="0"/>
      <p:regular r:id="rId75"/>
      <p:bold r:id="rId76"/>
      <p:italic r:id="rId77"/>
      <p:boldItalic r:id="rId78"/>
    </p:embeddedFont>
    <p:embeddedFont>
      <p:font typeface="Montserrat Black" panose="020B0604020202020204" charset="-52"/>
      <p:bold r:id="rId79"/>
      <p:boldItalic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55" userDrawn="1">
          <p15:clr>
            <a:srgbClr val="A4A3A4"/>
          </p15:clr>
        </p15:guide>
        <p15:guide id="2" orient="horz" pos="1310" userDrawn="1">
          <p15:clr>
            <a:srgbClr val="A4A3A4"/>
          </p15:clr>
        </p15:guide>
        <p15:guide id="3" pos="7228" userDrawn="1">
          <p15:clr>
            <a:srgbClr val="9AA0A6"/>
          </p15:clr>
        </p15:guide>
        <p15:guide id="4" orient="horz" pos="287" userDrawn="1">
          <p15:clr>
            <a:srgbClr val="9AA0A6"/>
          </p15:clr>
        </p15:guide>
        <p15:guide id="5" orient="horz" pos="4022" userDrawn="1">
          <p15:clr>
            <a:srgbClr val="9AA0A6"/>
          </p15:clr>
        </p15:guide>
        <p15:guide id="6" pos="5783" userDrawn="1">
          <p15:clr>
            <a:srgbClr val="9AA0A6"/>
          </p15:clr>
        </p15:guide>
        <p15:guide id="7" pos="482" userDrawn="1">
          <p15:clr>
            <a:srgbClr val="9AA0A6"/>
          </p15:clr>
        </p15:guide>
        <p15:guide id="8" orient="horz" pos="766" userDrawn="1">
          <p15:clr>
            <a:srgbClr val="9AA0A6"/>
          </p15:clr>
        </p15:guide>
        <p15:guide id="9" orient="horz" pos="383" userDrawn="1">
          <p15:clr>
            <a:srgbClr val="9AA0A6"/>
          </p15:clr>
        </p15:guide>
        <p15:guide id="10" orient="horz" pos="992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21E"/>
    <a:srgbClr val="FD0002"/>
    <a:srgbClr val="01C6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660" y="120"/>
      </p:cViewPr>
      <p:guideLst>
        <p:guide pos="3855"/>
        <p:guide orient="horz" pos="1310"/>
        <p:guide pos="7228"/>
        <p:guide orient="horz" pos="287"/>
        <p:guide orient="horz" pos="4022"/>
        <p:guide pos="5783"/>
        <p:guide pos="482"/>
        <p:guide orient="horz" pos="766"/>
        <p:guide orient="horz" pos="383"/>
        <p:guide orient="horz" pos="9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3.fntdata"/><Relationship Id="rId79" Type="http://schemas.openxmlformats.org/officeDocument/2006/relationships/font" Target="fonts/font18.fntdata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1.fntdata"/><Relationship Id="rId80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font" Target="fonts/font14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78" Type="http://schemas.openxmlformats.org/officeDocument/2006/relationships/font" Target="fonts/font17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5.fntdata"/><Relationship Id="rId7" Type="http://schemas.openxmlformats.org/officeDocument/2006/relationships/slide" Target="slides/slide6.xml"/><Relationship Id="rId71" Type="http://schemas.openxmlformats.org/officeDocument/2006/relationships/font" Target="fonts/font1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c613ab3f7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gbc613ab3f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9014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9119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0068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159744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40940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45253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09460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75175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90075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8411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9353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51078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46351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11584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83185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3110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31228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17349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1298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368729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117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10457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6541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25467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58124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52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42911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88816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27552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46677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8982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27328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7785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37128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45451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18747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85722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676395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23127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26305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538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4782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2869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8788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68226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78122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211525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7233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891934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58306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4108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28692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c613ab3f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c613ab3f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4846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2827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1940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4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1">
  <p:cSld name="3_01 - BLANK">
    <p:bg>
      <p:bgPr>
        <a:solidFill>
          <a:schemeClr val="dk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977" y="374371"/>
            <a:ext cx="2262636" cy="48329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" name="Google Shape;14;p2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1pPr>
            <a:lvl2pPr marL="1216061" lvl="1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2pPr>
            <a:lvl3pPr marL="1824091" lvl="2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3pPr>
            <a:lvl4pPr marL="2432121" lvl="3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4pPr>
            <a:lvl5pPr marL="3040151" lvl="4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5pPr>
            <a:lvl6pPr marL="3648182" lvl="5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6pPr>
            <a:lvl7pPr marL="4256212" lvl="6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7pPr>
            <a:lvl8pPr marL="4864242" lvl="7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8pPr>
            <a:lvl9pPr marL="5472273" lvl="8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2">
  <p:cSld name="CUSTOM_5_1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1">
  <p:cSld name="CUSTOM_4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2">
  <p:cSld name="CUSTOM_4_1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1">
  <p:cSld name="CUSTOM_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77" name="Google Shape;77;p14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4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2">
  <p:cSld name="CUSTOM_3_1">
    <p:bg>
      <p:bgPr>
        <a:solidFill>
          <a:srgbClr val="FFFFFF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85" name="Google Shape;85;p15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5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2">
  <p:cSld name="CUSTOM_2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1">
  <p:cSld name="CUSTOM_6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2">
  <p:cSld name="CUSTOM_6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1">
  <p:cSld name="CUSTOM_6_2_1">
    <p:bg>
      <p:bgPr>
        <a:solidFill>
          <a:srgbClr val="FFFFF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2">
  <p:cSld name="CUSTOM_6_1"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2">
  <p:cSld name="3_01 - BLANK_1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" name="Google Shape;20;p3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1pPr>
            <a:lvl2pPr marL="1216061" lvl="1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2pPr>
            <a:lvl3pPr marL="1824091" lvl="2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3pPr>
            <a:lvl4pPr marL="2432121" lvl="3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4pPr>
            <a:lvl5pPr marL="3040151" lvl="4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5pPr>
            <a:lvl6pPr marL="3648182" lvl="5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6pPr>
            <a:lvl7pPr marL="4256212" lvl="6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7pPr>
            <a:lvl8pPr marL="4864242" lvl="7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8pPr>
            <a:lvl9pPr marL="5472273" lvl="8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646" y="456034"/>
            <a:ext cx="2259960" cy="482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  <p15:guide id="8" pos="1907" userDrawn="1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 для инструкций в шаблоне">
  <p:cSld name="3_DEFAULT - Title"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7" userDrawn="1">
          <p15:clr>
            <a:srgbClr val="FA7B17"/>
          </p15:clr>
        </p15:guide>
        <p15:guide id="2" orient="horz" pos="4022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pos="7228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417224" y="591856"/>
            <a:ext cx="11405178" cy="761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417224" y="1532721"/>
            <a:ext cx="11405178" cy="4543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8030" lvl="0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6061" lvl="1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4091" lvl="2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2121" lvl="3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0151" lvl="4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48182" lvl="5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56212" lvl="6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64242" lvl="7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72273" lvl="8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11340738" y="6201791"/>
            <a:ext cx="734458" cy="52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1">
  <p:cSld name="CUSTOM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1">
  <p:cSld name="CUSTOM_7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2">
  <p:cSld name="CUSTOM_7_1">
    <p:bg>
      <p:bgPr>
        <a:solidFill>
          <a:srgbClr val="FFFFFF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1">
  <p:cSld name="CUSTOM_5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1">
  <p:cSld name="CUSTOM_5_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9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2">
  <p:cSld name="CUSTOM_5_2_1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55" name="Google Shape;55;p10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56;p10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2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0.png"/><Relationship Id="rId5" Type="http://schemas.openxmlformats.org/officeDocument/2006/relationships/image" Target="../media/image55.png"/><Relationship Id="rId4" Type="http://schemas.openxmlformats.org/officeDocument/2006/relationships/image" Target="../media/image4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0.png"/><Relationship Id="rId5" Type="http://schemas.openxmlformats.org/officeDocument/2006/relationships/image" Target="../media/image80.png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100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0.png"/><Relationship Id="rId11" Type="http://schemas.openxmlformats.org/officeDocument/2006/relationships/image" Target="../media/image56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230.png"/><Relationship Id="rId9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3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2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70.png"/><Relationship Id="rId5" Type="http://schemas.openxmlformats.org/officeDocument/2006/relationships/image" Target="../media/image420.png"/><Relationship Id="rId4" Type="http://schemas.openxmlformats.org/officeDocument/2006/relationships/image" Target="../media/image411.png"/><Relationship Id="rId9" Type="http://schemas.openxmlformats.org/officeDocument/2006/relationships/image" Target="../media/image40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4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4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4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4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4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4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4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4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4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4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4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00.png"/><Relationship Id="rId5" Type="http://schemas.openxmlformats.org/officeDocument/2006/relationships/image" Target="../media/image490.png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colab.research.google.com/drive/1gNu1CawE2qXUFJJbMTSFNeEYEWkQunxd?usp=sharing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lms.skillfactory.ru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1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7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6;p23"/>
          <p:cNvSpPr txBox="1"/>
          <p:nvPr/>
        </p:nvSpPr>
        <p:spPr>
          <a:xfrm>
            <a:off x="588924" y="2189810"/>
            <a:ext cx="6073134" cy="2460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0811" bIns="60811" anchor="t" anchorCtr="0">
            <a:noAutofit/>
          </a:bodyPr>
          <a:lstStyle/>
          <a:p>
            <a:pPr lvl="0"/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Математические основы </a:t>
            </a:r>
            <a:r>
              <a:rPr lang="en-US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ML</a:t>
            </a:r>
            <a:endParaRPr lang="ru-RU" sz="3990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</a:t>
            </a:r>
            <a:r>
              <a:rPr lang="en-US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06</a:t>
            </a:r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ru-RU" sz="3990" dirty="0">
                <a:solidFill>
                  <a:schemeClr val="bg1"/>
                </a:solidFill>
                <a:latin typeface="Montserrat Black"/>
              </a:rPr>
              <a:t>Деревья Решений</a:t>
            </a:r>
          </a:p>
          <a:p>
            <a:endParaRPr lang="ru-RU" sz="3990" dirty="0">
              <a:solidFill>
                <a:schemeClr val="bg1"/>
              </a:solidFill>
              <a:latin typeface="Montserrat Black"/>
            </a:endParaRPr>
          </a:p>
        </p:txBody>
      </p:sp>
      <p:sp>
        <p:nvSpPr>
          <p:cNvPr id="6" name="Google Shape;114;p23"/>
          <p:cNvSpPr txBox="1"/>
          <p:nvPr/>
        </p:nvSpPr>
        <p:spPr>
          <a:xfrm>
            <a:off x="800059" y="5191647"/>
            <a:ext cx="6761884" cy="100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>
              <a:lnSpc>
                <a:spcPct val="141818"/>
              </a:lnSpc>
              <a:spcBef>
                <a:spcPts val="1330"/>
              </a:spcBef>
            </a:pPr>
            <a:r>
              <a:rPr lang="ru-RU" sz="2400" b="1" dirty="0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Долганов Антон Юрьевич</a:t>
            </a:r>
            <a:endParaRPr sz="2400" b="1" dirty="0">
              <a:solidFill>
                <a:srgbClr val="01C6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 dirty="0" err="1">
                <a:solidFill>
                  <a:schemeClr val="bg1"/>
                </a:solidFill>
              </a:rPr>
              <a:t>УрФУ</a:t>
            </a:r>
            <a:r>
              <a:rPr lang="ru-RU" altLang="ru-RU" sz="1800" dirty="0">
                <a:solidFill>
                  <a:schemeClr val="bg1"/>
                </a:solidFill>
              </a:rPr>
              <a:t>, ИРИТ-РТФ, к.т.н.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sz="1800" dirty="0">
                <a:solidFill>
                  <a:schemeClr val="bg1"/>
                </a:solidFill>
              </a:rPr>
              <a:t>anton.dolganov@urfu.ru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</a:pPr>
            <a:r>
              <a:rPr lang="en-US" altLang="ru-RU" sz="1800" dirty="0">
                <a:solidFill>
                  <a:schemeClr val="bg1"/>
                </a:solidFill>
              </a:rPr>
              <a:t>@</a:t>
            </a:r>
            <a:r>
              <a:rPr lang="en-US" altLang="ru-RU" sz="1800" dirty="0" err="1">
                <a:solidFill>
                  <a:schemeClr val="bg1"/>
                </a:solidFill>
              </a:rPr>
              <a:t>not_olga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ru-RU" sz="18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3" y="800509"/>
            <a:ext cx="7962051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Немного демагогии: </a:t>
            </a:r>
            <a:r>
              <a:rPr lang="ru-RU" sz="2394" dirty="0">
                <a:solidFill>
                  <a:srgbClr val="01C601"/>
                </a:solidFill>
                <a:latin typeface="Montserrat" panose="00000500000000000000" pitchFamily="2" charset="-52"/>
                <a:ea typeface="Montserrat Black"/>
                <a:cs typeface="Montserrat Black"/>
                <a:sym typeface="Montserrat Black"/>
              </a:rPr>
              <a:t>От ядер к </a:t>
            </a:r>
            <a:r>
              <a:rPr lang="ru-RU" sz="2394" dirty="0" err="1">
                <a:solidFill>
                  <a:srgbClr val="01C601"/>
                </a:solidFill>
                <a:latin typeface="Montserrat" panose="00000500000000000000" pitchFamily="2" charset="-52"/>
                <a:ea typeface="Montserrat Black"/>
                <a:cs typeface="Montserrat Black"/>
                <a:sym typeface="Montserrat Black"/>
              </a:rPr>
              <a:t>нейронкам</a:t>
            </a:r>
            <a:r>
              <a:rPr lang="ru-RU" sz="2394" dirty="0">
                <a:solidFill>
                  <a:srgbClr val="01C601"/>
                </a:solidFill>
                <a:latin typeface="Montserrat" panose="00000500000000000000" pitchFamily="2" charset="-52"/>
                <a:ea typeface="Montserrat Black"/>
                <a:cs typeface="Montserrat Black"/>
                <a:sym typeface="Montserrat Black"/>
              </a:rPr>
              <a:t>?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4677AD8A-13D0-70E2-9BA9-2E7D799F48A5}"/>
                  </a:ext>
                </a:extLst>
              </p:cNvPr>
              <p:cNvSpPr/>
              <p:nvPr/>
            </p:nvSpPr>
            <p:spPr>
              <a:xfrm>
                <a:off x="799393" y="1497072"/>
                <a:ext cx="32460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,</a:t>
                </a:r>
                <a:r>
                  <a:rPr lang="el-GR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}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4677AD8A-13D0-70E2-9BA9-2E7D799F48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393" y="1497072"/>
                <a:ext cx="3246081" cy="461665"/>
              </a:xfrm>
              <a:prstGeom prst="rect">
                <a:avLst/>
              </a:prstGeom>
              <a:blipFill>
                <a:blip r:embed="rId4"/>
                <a:stretch>
                  <a:fillRect l="-375" t="-9333" r="-2064" b="-32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E1BCFE74-596C-2BAF-3A29-262991488809}"/>
                  </a:ext>
                </a:extLst>
              </p:cNvPr>
              <p:cNvSpPr/>
              <p:nvPr/>
            </p:nvSpPr>
            <p:spPr>
              <a:xfrm>
                <a:off x="4092822" y="2113228"/>
                <a:ext cx="4284891" cy="5137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}+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2800" baseline="300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E1BCFE74-596C-2BAF-3A29-2629914888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822" y="2113228"/>
                <a:ext cx="4284891" cy="5137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713A2770-830A-51FE-A268-7D2CDC1DA759}"/>
                  </a:ext>
                </a:extLst>
              </p:cNvPr>
              <p:cNvSpPr/>
              <p:nvPr/>
            </p:nvSpPr>
            <p:spPr>
              <a:xfrm>
                <a:off x="4098962" y="1714647"/>
                <a:ext cx="4820550" cy="5219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m:rPr>
                                      <m:nor/>
                                    </m:rPr>
                                    <a:rPr lang="el-GR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ru-RU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r>
                                    <a:rPr lang="en-US" sz="2800" b="1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 </m:t>
                      </m:r>
                    </m:oMath>
                  </m:oMathPara>
                </a14:m>
                <a:endParaRPr lang="ru-RU" sz="2800" baseline="300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713A2770-830A-51FE-A268-7D2CDC1DA7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8962" y="1714647"/>
                <a:ext cx="4820550" cy="5219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FAFA201-9731-1FD4-7C61-0210C8C20B5B}"/>
                  </a:ext>
                </a:extLst>
              </p:cNvPr>
              <p:cNvSpPr/>
              <p:nvPr/>
            </p:nvSpPr>
            <p:spPr>
              <a:xfrm>
                <a:off x="3642750" y="1314900"/>
                <a:ext cx="4581319" cy="513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=({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}+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800" b="0" i="0" baseline="300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lang="ru-RU" sz="2800" baseline="300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FAFA201-9731-1FD4-7C61-0210C8C20B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750" y="1314900"/>
                <a:ext cx="4581319" cy="5137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Овал 29">
            <a:extLst>
              <a:ext uri="{FF2B5EF4-FFF2-40B4-BE49-F238E27FC236}">
                <a16:creationId xmlns:a16="http://schemas.microsoft.com/office/drawing/2014/main" id="{D7868F98-3220-08C4-08BF-D5789E1595F7}"/>
              </a:ext>
            </a:extLst>
          </p:cNvPr>
          <p:cNvSpPr/>
          <p:nvPr/>
        </p:nvSpPr>
        <p:spPr>
          <a:xfrm>
            <a:off x="0" y="3071650"/>
            <a:ext cx="396000" cy="396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z</a:t>
            </a:r>
            <a:endParaRPr lang="ru-RU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8543DEC1-070F-8CC7-9945-9D22AF4A4E8A}"/>
                  </a:ext>
                </a:extLst>
              </p:cNvPr>
              <p:cNvSpPr/>
              <p:nvPr/>
            </p:nvSpPr>
            <p:spPr>
              <a:xfrm>
                <a:off x="1008112" y="2207554"/>
                <a:ext cx="1584176" cy="432048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8543DEC1-070F-8CC7-9945-9D22AF4A4E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112" y="2207554"/>
                <a:ext cx="1584176" cy="43204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B2B207CA-640F-545A-ABAD-ED6194E3E1BD}"/>
                  </a:ext>
                </a:extLst>
              </p:cNvPr>
              <p:cNvSpPr/>
              <p:nvPr/>
            </p:nvSpPr>
            <p:spPr>
              <a:xfrm>
                <a:off x="1008112" y="3935746"/>
                <a:ext cx="1584176" cy="432048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B2B207CA-640F-545A-ABAD-ED6194E3E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112" y="3935746"/>
                <a:ext cx="1584176" cy="43204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5C4A7551-D12D-8272-628C-0D463BA37BF8}"/>
                  </a:ext>
                </a:extLst>
              </p:cNvPr>
              <p:cNvSpPr/>
              <p:nvPr/>
            </p:nvSpPr>
            <p:spPr>
              <a:xfrm>
                <a:off x="4104456" y="2927634"/>
                <a:ext cx="1080120" cy="936104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  <m:sup/>
                        <m:e/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5C4A7551-D12D-8272-628C-0D463BA37B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456" y="2927634"/>
                <a:ext cx="1080120" cy="9361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4C5A2A80-A924-D248-5711-6E14C9C894DC}"/>
              </a:ext>
            </a:extLst>
          </p:cNvPr>
          <p:cNvCxnSpPr>
            <a:stCxn id="30" idx="6"/>
            <a:endCxn id="31" idx="1"/>
          </p:cNvCxnSpPr>
          <p:nvPr/>
        </p:nvCxnSpPr>
        <p:spPr>
          <a:xfrm flipV="1">
            <a:off x="396000" y="2423578"/>
            <a:ext cx="612112" cy="84607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A8499E52-F43A-6E25-B6A5-5AE108E349B4}"/>
              </a:ext>
            </a:extLst>
          </p:cNvPr>
          <p:cNvCxnSpPr>
            <a:stCxn id="30" idx="6"/>
            <a:endCxn id="32" idx="1"/>
          </p:cNvCxnSpPr>
          <p:nvPr/>
        </p:nvCxnSpPr>
        <p:spPr>
          <a:xfrm>
            <a:off x="396000" y="3269650"/>
            <a:ext cx="612112" cy="88212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Овал 35">
            <a:extLst>
              <a:ext uri="{FF2B5EF4-FFF2-40B4-BE49-F238E27FC236}">
                <a16:creationId xmlns:a16="http://schemas.microsoft.com/office/drawing/2014/main" id="{3730B36B-5791-255B-8689-60E680E9F1D2}"/>
              </a:ext>
            </a:extLst>
          </p:cNvPr>
          <p:cNvSpPr/>
          <p:nvPr/>
        </p:nvSpPr>
        <p:spPr>
          <a:xfrm>
            <a:off x="2808312" y="4439802"/>
            <a:ext cx="396000" cy="396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  <a:endParaRPr lang="ru-RU" sz="2800" dirty="0"/>
          </a:p>
        </p:txBody>
      </p: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E2B1C491-3BCE-3B49-5CD5-710B84253887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2592288" y="2423578"/>
            <a:ext cx="1512168" cy="97210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EF6698D4-6586-0952-8E70-D2B0CAADB37B}"/>
              </a:ext>
            </a:extLst>
          </p:cNvPr>
          <p:cNvCxnSpPr>
            <a:stCxn id="32" idx="3"/>
            <a:endCxn id="33" idx="1"/>
          </p:cNvCxnSpPr>
          <p:nvPr/>
        </p:nvCxnSpPr>
        <p:spPr>
          <a:xfrm flipV="1">
            <a:off x="2592288" y="3395686"/>
            <a:ext cx="1512168" cy="75608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A97937AA-8342-3B92-BB2A-D8EC5E6C2D80}"/>
              </a:ext>
            </a:extLst>
          </p:cNvPr>
          <p:cNvCxnSpPr>
            <a:stCxn id="36" idx="6"/>
            <a:endCxn id="33" idx="1"/>
          </p:cNvCxnSpPr>
          <p:nvPr/>
        </p:nvCxnSpPr>
        <p:spPr>
          <a:xfrm flipV="1">
            <a:off x="3204312" y="3395686"/>
            <a:ext cx="900144" cy="124211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5872DED8-65AA-C0AE-BFBA-8AA215868667}"/>
              </a:ext>
            </a:extLst>
          </p:cNvPr>
          <p:cNvCxnSpPr>
            <a:stCxn id="33" idx="3"/>
            <a:endCxn id="42" idx="1"/>
          </p:cNvCxnSpPr>
          <p:nvPr/>
        </p:nvCxnSpPr>
        <p:spPr>
          <a:xfrm flipV="1">
            <a:off x="5184576" y="3374491"/>
            <a:ext cx="906976" cy="2119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8AFCE245-5E5C-5303-7AB1-4CB938AFC664}"/>
                  </a:ext>
                </a:extLst>
              </p:cNvPr>
              <p:cNvSpPr/>
              <p:nvPr/>
            </p:nvSpPr>
            <p:spPr>
              <a:xfrm>
                <a:off x="6091552" y="3143658"/>
                <a:ext cx="154129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8AFCE245-5E5C-5303-7AB1-4CB938AFC6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552" y="3143658"/>
                <a:ext cx="1541296" cy="461665"/>
              </a:xfrm>
              <a:prstGeom prst="rect">
                <a:avLst/>
              </a:prstGeom>
              <a:blipFill>
                <a:blip r:embed="rId11"/>
                <a:stretch>
                  <a:fillRect l="-791" b="-21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1C012AF2-1435-EF78-05A4-B973AA341F82}"/>
                  </a:ext>
                </a:extLst>
              </p:cNvPr>
              <p:cNvSpPr/>
              <p:nvPr/>
            </p:nvSpPr>
            <p:spPr>
              <a:xfrm>
                <a:off x="2952328" y="2351570"/>
                <a:ext cx="11919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1C012AF2-1435-EF78-05A4-B973AA341F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328" y="2351570"/>
                <a:ext cx="1191993" cy="369332"/>
              </a:xfrm>
              <a:prstGeom prst="rect">
                <a:avLst/>
              </a:prstGeom>
              <a:blipFill>
                <a:blip r:embed="rId12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AEF26903-68F0-F66C-CA44-910C06098FA6}"/>
                  </a:ext>
                </a:extLst>
              </p:cNvPr>
              <p:cNvSpPr/>
              <p:nvPr/>
            </p:nvSpPr>
            <p:spPr>
              <a:xfrm>
                <a:off x="2592288" y="3215666"/>
                <a:ext cx="12134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AEF26903-68F0-F66C-CA44-910C06098F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288" y="3215666"/>
                <a:ext cx="1213409" cy="369332"/>
              </a:xfrm>
              <a:prstGeom prst="rect">
                <a:avLst/>
              </a:prstGeom>
              <a:blipFill>
                <a:blip r:embed="rId13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E6BCBBFF-99B9-ED8D-A0D5-39D4FE56B83A}"/>
                  </a:ext>
                </a:extLst>
              </p:cNvPr>
              <p:cNvSpPr/>
              <p:nvPr/>
            </p:nvSpPr>
            <p:spPr>
              <a:xfrm>
                <a:off x="1368152" y="2711610"/>
                <a:ext cx="792088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4400" dirty="0"/>
              </a:p>
            </p:txBody>
          </p:sp>
        </mc:Choice>
        <mc:Fallback xmlns="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E6BCBBFF-99B9-ED8D-A0D5-39D4FE56B8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152" y="2711610"/>
                <a:ext cx="792088" cy="76944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1B25AC4D-6702-25EC-6164-0DA3085C0991}"/>
                  </a:ext>
                </a:extLst>
              </p:cNvPr>
              <p:cNvSpPr/>
              <p:nvPr/>
            </p:nvSpPr>
            <p:spPr>
              <a:xfrm>
                <a:off x="3528392" y="4079762"/>
                <a:ext cx="5071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1B25AC4D-6702-25EC-6164-0DA3085C09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92" y="4079762"/>
                <a:ext cx="507126" cy="369332"/>
              </a:xfrm>
              <a:prstGeom prst="rect">
                <a:avLst/>
              </a:prstGeom>
              <a:blipFill>
                <a:blip r:embed="rId15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A8F86790-2369-B61F-F189-D13B36F043A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rcRect l="27411" t="4251" r="25797" b="7136"/>
          <a:stretch/>
        </p:blipFill>
        <p:spPr>
          <a:xfrm>
            <a:off x="7321944" y="2454396"/>
            <a:ext cx="3909569" cy="32507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2ABDC347-BAA3-1570-BD2D-EBD13B33D3E9}"/>
                  </a:ext>
                </a:extLst>
              </p:cNvPr>
              <p:cNvSpPr/>
              <p:nvPr/>
            </p:nvSpPr>
            <p:spPr>
              <a:xfrm>
                <a:off x="3423987" y="4646534"/>
                <a:ext cx="3834063" cy="476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2ABDC347-BAA3-1570-BD2D-EBD13B33D3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987" y="4646534"/>
                <a:ext cx="3834063" cy="47699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F408AC46-4EDC-610B-A5C3-90BC84F471F2}"/>
                  </a:ext>
                </a:extLst>
              </p:cNvPr>
              <p:cNvSpPr/>
              <p:nvPr/>
            </p:nvSpPr>
            <p:spPr>
              <a:xfrm>
                <a:off x="3346097" y="5222238"/>
                <a:ext cx="3834063" cy="476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ru-RU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F408AC46-4EDC-610B-A5C3-90BC84F47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6097" y="5222238"/>
                <a:ext cx="3834063" cy="47699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D14B5F73-01DD-6652-F211-66932DA2F5A4}"/>
                  </a:ext>
                </a:extLst>
              </p:cNvPr>
              <p:cNvSpPr/>
              <p:nvPr/>
            </p:nvSpPr>
            <p:spPr>
              <a:xfrm>
                <a:off x="3294788" y="5750019"/>
                <a:ext cx="6066084" cy="476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)+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D14B5F73-01DD-6652-F211-66932DA2F5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788" y="5750019"/>
                <a:ext cx="6066084" cy="47699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52AF5E44-8591-3897-26BF-17817F2F8CEF}"/>
                  </a:ext>
                </a:extLst>
              </p:cNvPr>
              <p:cNvSpPr/>
              <p:nvPr/>
            </p:nvSpPr>
            <p:spPr>
              <a:xfrm>
                <a:off x="3294788" y="6296466"/>
                <a:ext cx="66618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</a:rPr>
                  <a:t>НЕ линейная функция (иначе в чем смысл)</a:t>
                </a:r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52AF5E44-8591-3897-26BF-17817F2F8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788" y="6296466"/>
                <a:ext cx="6661824" cy="461665"/>
              </a:xfrm>
              <a:prstGeom prst="rect">
                <a:avLst/>
              </a:prstGeom>
              <a:blipFill>
                <a:blip r:embed="rId21"/>
                <a:stretch>
                  <a:fillRect l="-732" t="-9211" r="-457" b="-30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64333ECF-748E-25CA-7FCC-B0D054E0E0C7}"/>
              </a:ext>
            </a:extLst>
          </p:cNvPr>
          <p:cNvPicPr>
            <a:picLocks noChangeAspect="1"/>
          </p:cNvPicPr>
          <p:nvPr/>
        </p:nvPicPr>
        <p:blipFill>
          <a:blip r:embed="rId2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44492" y="769770"/>
            <a:ext cx="2038922" cy="199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2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" grpId="0"/>
      <p:bldP spid="9" grpId="0"/>
      <p:bldP spid="10" grpId="0"/>
      <p:bldP spid="30" grpId="0" animBg="1"/>
      <p:bldP spid="31" grpId="0" animBg="1"/>
      <p:bldP spid="32" grpId="0" animBg="1"/>
      <p:bldP spid="33" grpId="0" animBg="1"/>
      <p:bldP spid="36" grpId="0" animBg="1"/>
      <p:bldP spid="42" grpId="0"/>
      <p:bldP spid="43" grpId="0"/>
      <p:bldP spid="44" grpId="0"/>
      <p:bldP spid="45" grpId="0"/>
      <p:bldP spid="46" grpId="0"/>
      <p:bldP spid="49" grpId="0"/>
      <p:bldP spid="50" grpId="0"/>
      <p:bldP spid="51" grpId="0"/>
      <p:bldP spid="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3" y="800509"/>
            <a:ext cx="11325932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Немного демагогии: </a:t>
            </a:r>
            <a:r>
              <a:rPr lang="ru-RU" sz="2394" dirty="0">
                <a:solidFill>
                  <a:srgbClr val="01C601"/>
                </a:solidFill>
                <a:latin typeface="Montserrat" panose="00000500000000000000" pitchFamily="2" charset="-52"/>
                <a:ea typeface="Montserrat Black"/>
                <a:cs typeface="Montserrat Black"/>
                <a:sym typeface="Montserrat Black"/>
              </a:rPr>
              <a:t>Почему </a:t>
            </a:r>
            <a:r>
              <a:rPr lang="ru-RU" sz="2394" dirty="0" err="1">
                <a:solidFill>
                  <a:srgbClr val="01C601"/>
                </a:solidFill>
                <a:latin typeface="Montserrat" panose="00000500000000000000" pitchFamily="2" charset="-52"/>
                <a:ea typeface="Montserrat Black"/>
                <a:cs typeface="Montserrat Black"/>
                <a:sym typeface="Montserrat Black"/>
              </a:rPr>
              <a:t>нейронки</a:t>
            </a:r>
            <a:r>
              <a:rPr lang="ru-RU" sz="2394" dirty="0">
                <a:solidFill>
                  <a:srgbClr val="01C601"/>
                </a:solidFill>
                <a:latin typeface="Montserrat" panose="00000500000000000000" pitchFamily="2" charset="-52"/>
                <a:ea typeface="Montserrat Black"/>
                <a:cs typeface="Montserrat Black"/>
                <a:sym typeface="Montserrat Black"/>
              </a:rPr>
              <a:t> круты для изображений?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D78A250F-B4F8-E47A-9C8C-E5FE61DD5B50}"/>
              </a:ext>
            </a:extLst>
          </p:cNvPr>
          <p:cNvCxnSpPr>
            <a:cxnSpLocks/>
          </p:cNvCxnSpPr>
          <p:nvPr/>
        </p:nvCxnSpPr>
        <p:spPr>
          <a:xfrm flipV="1">
            <a:off x="1343472" y="5836652"/>
            <a:ext cx="10213068" cy="4062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C284F8A3-36C2-0A28-BC76-9D0D3FB7075B}"/>
              </a:ext>
            </a:extLst>
          </p:cNvPr>
          <p:cNvCxnSpPr>
            <a:cxnSpLocks/>
          </p:cNvCxnSpPr>
          <p:nvPr/>
        </p:nvCxnSpPr>
        <p:spPr>
          <a:xfrm flipV="1">
            <a:off x="1343472" y="1476400"/>
            <a:ext cx="0" cy="440087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04875B0-43F2-B170-7DD8-8A38440B33DA}"/>
              </a:ext>
            </a:extLst>
          </p:cNvPr>
          <p:cNvSpPr txBox="1"/>
          <p:nvPr/>
        </p:nvSpPr>
        <p:spPr>
          <a:xfrm rot="16200000">
            <a:off x="-1290999" y="3372035"/>
            <a:ext cx="41168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Метрика Качества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DECF11-34FD-394D-0AF7-8CAABDB9AB9A}"/>
              </a:ext>
            </a:extLst>
          </p:cNvPr>
          <p:cNvSpPr txBox="1"/>
          <p:nvPr/>
        </p:nvSpPr>
        <p:spPr>
          <a:xfrm>
            <a:off x="2567608" y="5984930"/>
            <a:ext cx="63424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Объем Данных</a:t>
            </a:r>
          </a:p>
        </p:txBody>
      </p:sp>
      <p:sp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id="{C0BFC241-9258-13E3-BF53-50829208142A}"/>
              </a:ext>
            </a:extLst>
          </p:cNvPr>
          <p:cNvSpPr/>
          <p:nvPr/>
        </p:nvSpPr>
        <p:spPr>
          <a:xfrm>
            <a:off x="1617211" y="2723789"/>
            <a:ext cx="8611558" cy="3032915"/>
          </a:xfrm>
          <a:custGeom>
            <a:avLst/>
            <a:gdLst>
              <a:gd name="connsiteX0" fmla="*/ 0 w 5766816"/>
              <a:gd name="connsiteY0" fmla="*/ 2270254 h 2270254"/>
              <a:gd name="connsiteX1" fmla="*/ 426720 w 5766816"/>
              <a:gd name="connsiteY1" fmla="*/ 2111758 h 2270254"/>
              <a:gd name="connsiteX2" fmla="*/ 853440 w 5766816"/>
              <a:gd name="connsiteY2" fmla="*/ 1392430 h 2270254"/>
              <a:gd name="connsiteX3" fmla="*/ 1755648 w 5766816"/>
              <a:gd name="connsiteY3" fmla="*/ 807214 h 2270254"/>
              <a:gd name="connsiteX4" fmla="*/ 4120896 w 5766816"/>
              <a:gd name="connsiteY4" fmla="*/ 124462 h 2270254"/>
              <a:gd name="connsiteX5" fmla="*/ 5766816 w 5766816"/>
              <a:gd name="connsiteY5" fmla="*/ 2542 h 2270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66816" h="2270254">
                <a:moveTo>
                  <a:pt x="0" y="2270254"/>
                </a:moveTo>
                <a:cubicBezTo>
                  <a:pt x="142240" y="2264158"/>
                  <a:pt x="284480" y="2258062"/>
                  <a:pt x="426720" y="2111758"/>
                </a:cubicBezTo>
                <a:cubicBezTo>
                  <a:pt x="568960" y="1965454"/>
                  <a:pt x="631952" y="1609854"/>
                  <a:pt x="853440" y="1392430"/>
                </a:cubicBezTo>
                <a:cubicBezTo>
                  <a:pt x="1074928" y="1175006"/>
                  <a:pt x="1211072" y="1018542"/>
                  <a:pt x="1755648" y="807214"/>
                </a:cubicBezTo>
                <a:cubicBezTo>
                  <a:pt x="2300224" y="595886"/>
                  <a:pt x="3452368" y="258574"/>
                  <a:pt x="4120896" y="124462"/>
                </a:cubicBezTo>
                <a:cubicBezTo>
                  <a:pt x="4789424" y="-9650"/>
                  <a:pt x="5278120" y="-3554"/>
                  <a:pt x="5766816" y="2542"/>
                </a:cubicBezTo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>
              <a:latin typeface="Montserrat" panose="00000500000000000000" pitchFamily="2" charset="-52"/>
            </a:endParaRPr>
          </a:p>
        </p:txBody>
      </p:sp>
      <p:sp>
        <p:nvSpPr>
          <p:cNvPr id="12" name="Полилиния: фигура 11">
            <a:extLst>
              <a:ext uri="{FF2B5EF4-FFF2-40B4-BE49-F238E27FC236}">
                <a16:creationId xmlns:a16="http://schemas.microsoft.com/office/drawing/2014/main" id="{8F56F115-108C-C098-1231-6B0E17E3C18D}"/>
              </a:ext>
            </a:extLst>
          </p:cNvPr>
          <p:cNvSpPr/>
          <p:nvPr/>
        </p:nvSpPr>
        <p:spPr>
          <a:xfrm>
            <a:off x="1592404" y="1379457"/>
            <a:ext cx="8848239" cy="4462839"/>
          </a:xfrm>
          <a:custGeom>
            <a:avLst/>
            <a:gdLst>
              <a:gd name="connsiteX0" fmla="*/ 0 w 5925312"/>
              <a:gd name="connsiteY0" fmla="*/ 3340608 h 3340608"/>
              <a:gd name="connsiteX1" fmla="*/ 768096 w 5925312"/>
              <a:gd name="connsiteY1" fmla="*/ 3108960 h 3340608"/>
              <a:gd name="connsiteX2" fmla="*/ 1267968 w 5925312"/>
              <a:gd name="connsiteY2" fmla="*/ 2487168 h 3340608"/>
              <a:gd name="connsiteX3" fmla="*/ 1877568 w 5925312"/>
              <a:gd name="connsiteY3" fmla="*/ 1743456 h 3340608"/>
              <a:gd name="connsiteX4" fmla="*/ 2718816 w 5925312"/>
              <a:gd name="connsiteY4" fmla="*/ 902208 h 3340608"/>
              <a:gd name="connsiteX5" fmla="*/ 3803904 w 5925312"/>
              <a:gd name="connsiteY5" fmla="*/ 304800 h 3340608"/>
              <a:gd name="connsiteX6" fmla="*/ 5925312 w 5925312"/>
              <a:gd name="connsiteY6" fmla="*/ 0 h 334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5312" h="3340608">
                <a:moveTo>
                  <a:pt x="0" y="3340608"/>
                </a:moveTo>
                <a:cubicBezTo>
                  <a:pt x="278384" y="3295904"/>
                  <a:pt x="556768" y="3251200"/>
                  <a:pt x="768096" y="3108960"/>
                </a:cubicBezTo>
                <a:cubicBezTo>
                  <a:pt x="979424" y="2966720"/>
                  <a:pt x="1083056" y="2714752"/>
                  <a:pt x="1267968" y="2487168"/>
                </a:cubicBezTo>
                <a:cubicBezTo>
                  <a:pt x="1452880" y="2259584"/>
                  <a:pt x="1635760" y="2007616"/>
                  <a:pt x="1877568" y="1743456"/>
                </a:cubicBezTo>
                <a:cubicBezTo>
                  <a:pt x="2119376" y="1479296"/>
                  <a:pt x="2397760" y="1141984"/>
                  <a:pt x="2718816" y="902208"/>
                </a:cubicBezTo>
                <a:cubicBezTo>
                  <a:pt x="3039872" y="662432"/>
                  <a:pt x="3269488" y="455168"/>
                  <a:pt x="3803904" y="304800"/>
                </a:cubicBezTo>
                <a:cubicBezTo>
                  <a:pt x="4338320" y="154432"/>
                  <a:pt x="5600192" y="50800"/>
                  <a:pt x="5925312" y="0"/>
                </a:cubicBezTo>
              </a:path>
            </a:pathLst>
          </a:cu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>
              <a:latin typeface="Montserrat" panose="00000500000000000000" pitchFamily="2" charset="-52"/>
            </a:endParaRPr>
          </a:p>
        </p:txBody>
      </p:sp>
      <p:sp>
        <p:nvSpPr>
          <p:cNvPr id="13" name="Полилиния: фигура 12">
            <a:extLst>
              <a:ext uri="{FF2B5EF4-FFF2-40B4-BE49-F238E27FC236}">
                <a16:creationId xmlns:a16="http://schemas.microsoft.com/office/drawing/2014/main" id="{F240F9D7-00E2-4ABD-568C-8D5D0122D8B4}"/>
              </a:ext>
            </a:extLst>
          </p:cNvPr>
          <p:cNvSpPr/>
          <p:nvPr/>
        </p:nvSpPr>
        <p:spPr>
          <a:xfrm>
            <a:off x="1666660" y="4226126"/>
            <a:ext cx="8980544" cy="1528372"/>
          </a:xfrm>
          <a:custGeom>
            <a:avLst/>
            <a:gdLst>
              <a:gd name="connsiteX0" fmla="*/ 0 w 8980544"/>
              <a:gd name="connsiteY0" fmla="*/ 1528372 h 1528372"/>
              <a:gd name="connsiteX1" fmla="*/ 304800 w 8980544"/>
              <a:gd name="connsiteY1" fmla="*/ 943156 h 1528372"/>
              <a:gd name="connsiteX2" fmla="*/ 1304544 w 8980544"/>
              <a:gd name="connsiteY2" fmla="*/ 613972 h 1528372"/>
              <a:gd name="connsiteX3" fmla="*/ 2877312 w 8980544"/>
              <a:gd name="connsiteY3" fmla="*/ 272596 h 1528372"/>
              <a:gd name="connsiteX4" fmla="*/ 4754880 w 8980544"/>
              <a:gd name="connsiteY4" fmla="*/ 138484 h 1528372"/>
              <a:gd name="connsiteX5" fmla="*/ 8583168 w 8980544"/>
              <a:gd name="connsiteY5" fmla="*/ 16564 h 1528372"/>
              <a:gd name="connsiteX6" fmla="*/ 8668512 w 8980544"/>
              <a:gd name="connsiteY6" fmla="*/ 4372 h 152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80544" h="1528372">
                <a:moveTo>
                  <a:pt x="0" y="1528372"/>
                </a:moveTo>
                <a:cubicBezTo>
                  <a:pt x="43688" y="1311964"/>
                  <a:pt x="87376" y="1095556"/>
                  <a:pt x="304800" y="943156"/>
                </a:cubicBezTo>
                <a:cubicBezTo>
                  <a:pt x="522224" y="790756"/>
                  <a:pt x="875792" y="725732"/>
                  <a:pt x="1304544" y="613972"/>
                </a:cubicBezTo>
                <a:cubicBezTo>
                  <a:pt x="1733296" y="502212"/>
                  <a:pt x="2302256" y="351844"/>
                  <a:pt x="2877312" y="272596"/>
                </a:cubicBezTo>
                <a:cubicBezTo>
                  <a:pt x="3452368" y="193348"/>
                  <a:pt x="3803904" y="181156"/>
                  <a:pt x="4754880" y="138484"/>
                </a:cubicBezTo>
                <a:cubicBezTo>
                  <a:pt x="5705856" y="95812"/>
                  <a:pt x="7930896" y="38916"/>
                  <a:pt x="8583168" y="16564"/>
                </a:cubicBezTo>
                <a:cubicBezTo>
                  <a:pt x="9235440" y="-5788"/>
                  <a:pt x="8951976" y="-708"/>
                  <a:pt x="8668512" y="4372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00">
              <a:latin typeface="Montserrat" panose="00000500000000000000" pitchFamily="2" charset="-52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AF12E298-B8F7-2745-14DF-6D2BA429F67C}"/>
              </a:ext>
            </a:extLst>
          </p:cNvPr>
          <p:cNvSpPr txBox="1">
            <a:spLocks/>
          </p:cNvSpPr>
          <p:nvPr/>
        </p:nvSpPr>
        <p:spPr>
          <a:xfrm>
            <a:off x="7824192" y="1517765"/>
            <a:ext cx="4284476" cy="9361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Глубокие Нейронные Сети </a:t>
            </a: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A2D83916-7A85-E658-94D7-8EC31234AED6}"/>
              </a:ext>
            </a:extLst>
          </p:cNvPr>
          <p:cNvSpPr txBox="1">
            <a:spLocks/>
          </p:cNvSpPr>
          <p:nvPr/>
        </p:nvSpPr>
        <p:spPr>
          <a:xfrm>
            <a:off x="7849186" y="2740733"/>
            <a:ext cx="4284476" cy="9361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Нейронные Сети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85717864-E38A-B29A-B299-8FE67F293C83}"/>
              </a:ext>
            </a:extLst>
          </p:cNvPr>
          <p:cNvSpPr txBox="1">
            <a:spLocks/>
          </p:cNvSpPr>
          <p:nvPr/>
        </p:nvSpPr>
        <p:spPr>
          <a:xfrm>
            <a:off x="6765598" y="4401467"/>
            <a:ext cx="4806534" cy="9361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«Классическое» </a:t>
            </a:r>
            <a:endParaRPr lang="en-US" sz="28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Машинное обучение</a:t>
            </a:r>
          </a:p>
        </p:txBody>
      </p:sp>
    </p:spTree>
    <p:extLst>
      <p:ext uri="{BB962C8B-B14F-4D97-AF65-F5344CB8AC3E}">
        <p14:creationId xmlns:p14="http://schemas.microsoft.com/office/powerpoint/2010/main" val="96416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4" grpId="0"/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50441" y="676939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Второй семестр: </a:t>
            </a:r>
            <a:r>
              <a:rPr lang="en-US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6</a:t>
            </a:r>
            <a:r>
              <a:rPr lang="ru-RU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недель</a:t>
            </a:r>
            <a:endParaRPr sz="3990" dirty="0">
              <a:solidFill>
                <a:schemeClr val="bg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499353" y="1567260"/>
            <a:ext cx="1732723" cy="103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Метрические модели машинного обучения</a:t>
            </a:r>
          </a:p>
        </p:txBody>
      </p:sp>
      <p:cxnSp>
        <p:nvCxnSpPr>
          <p:cNvPr id="141" name="Google Shape;141;p26"/>
          <p:cNvCxnSpPr/>
          <p:nvPr/>
        </p:nvCxnSpPr>
        <p:spPr>
          <a:xfrm>
            <a:off x="650441" y="2944550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/>
          <p:nvPr/>
        </p:nvSpPr>
        <p:spPr>
          <a:xfrm>
            <a:off x="105814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1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49" name="Google Shape;149;p26"/>
          <p:cNvSpPr/>
          <p:nvPr/>
        </p:nvSpPr>
        <p:spPr>
          <a:xfrm>
            <a:off x="2962619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2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0" name="Google Shape;150;p26"/>
          <p:cNvSpPr/>
          <p:nvPr/>
        </p:nvSpPr>
        <p:spPr>
          <a:xfrm>
            <a:off x="4785300" y="2823212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3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6691067" y="2823213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4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353635" y="3404902"/>
            <a:ext cx="1780255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Новое Введение</a:t>
            </a:r>
          </a:p>
          <a:p>
            <a:pPr algn="ctr"/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1044086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6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23" name="Google Shape;140;p26"/>
          <p:cNvSpPr txBox="1"/>
          <p:nvPr/>
        </p:nvSpPr>
        <p:spPr>
          <a:xfrm>
            <a:off x="2009871" y="1592259"/>
            <a:ext cx="2154724" cy="64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Продвинутые методы кластеризации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140;p26"/>
          <p:cNvSpPr txBox="1"/>
          <p:nvPr/>
        </p:nvSpPr>
        <p:spPr>
          <a:xfrm>
            <a:off x="4076464" y="1518752"/>
            <a:ext cx="1884948" cy="61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Продвинутые методы машинного обучения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Google Shape;140;p26"/>
          <p:cNvSpPr txBox="1"/>
          <p:nvPr/>
        </p:nvSpPr>
        <p:spPr>
          <a:xfrm>
            <a:off x="5971352" y="1809950"/>
            <a:ext cx="1959483" cy="90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Деревья решений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140;p26"/>
          <p:cNvSpPr txBox="1"/>
          <p:nvPr/>
        </p:nvSpPr>
        <p:spPr>
          <a:xfrm>
            <a:off x="7970994" y="1590507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Ансамблевые методы машинного обучения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Google Shape;152;p26"/>
          <p:cNvSpPr txBox="1"/>
          <p:nvPr/>
        </p:nvSpPr>
        <p:spPr>
          <a:xfrm>
            <a:off x="263101" y="4966782"/>
            <a:ext cx="2132627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Используем расстояние для классификации, регрессии и визуализации</a:t>
            </a:r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152;p26"/>
          <p:cNvSpPr txBox="1"/>
          <p:nvPr/>
        </p:nvSpPr>
        <p:spPr>
          <a:xfrm>
            <a:off x="2098318" y="3396930"/>
            <a:ext cx="1894260" cy="1138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en-US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DBSCAN </a:t>
            </a:r>
          </a:p>
          <a:p>
            <a:pPr algn="ctr"/>
            <a:r>
              <a:rPr lang="en-US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EM   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Иерархическая  Спектральная</a:t>
            </a:r>
          </a:p>
        </p:txBody>
      </p:sp>
      <p:sp>
        <p:nvSpPr>
          <p:cNvPr id="30" name="Google Shape;152;p26"/>
          <p:cNvSpPr txBox="1"/>
          <p:nvPr/>
        </p:nvSpPr>
        <p:spPr>
          <a:xfrm>
            <a:off x="4286881" y="3323420"/>
            <a:ext cx="1684471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Теорема Байеса и методы основанные на ней </a:t>
            </a:r>
          </a:p>
        </p:txBody>
      </p:sp>
      <p:sp>
        <p:nvSpPr>
          <p:cNvPr id="31" name="Google Shape;152;p26"/>
          <p:cNvSpPr txBox="1"/>
          <p:nvPr/>
        </p:nvSpPr>
        <p:spPr>
          <a:xfrm>
            <a:off x="4076464" y="5130153"/>
            <a:ext cx="2387710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Другие подходы к рисованию прямых (метод опорных векторов)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152;p26"/>
          <p:cNvSpPr txBox="1"/>
          <p:nvPr/>
        </p:nvSpPr>
        <p:spPr>
          <a:xfrm>
            <a:off x="6002244" y="3247502"/>
            <a:ext cx="1897698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Деревья решений для классификации и регрессии</a:t>
            </a:r>
            <a:endParaRPr sz="1596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" name="Google Shape;152;p26"/>
          <p:cNvSpPr txBox="1"/>
          <p:nvPr/>
        </p:nvSpPr>
        <p:spPr>
          <a:xfrm>
            <a:off x="7785981" y="3270589"/>
            <a:ext cx="210945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Бэггинг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и случайный лес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152;p26"/>
          <p:cNvSpPr txBox="1"/>
          <p:nvPr/>
        </p:nvSpPr>
        <p:spPr>
          <a:xfrm>
            <a:off x="8004860" y="5132986"/>
            <a:ext cx="1836257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Градиентный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бустинг</a:t>
            </a:r>
            <a:endParaRPr lang="ru-RU"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en-US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XGBOOST, </a:t>
            </a:r>
            <a:r>
              <a:rPr lang="en-US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CatBoost</a:t>
            </a:r>
            <a:r>
              <a:rPr lang="en-US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Google Shape;140;p26"/>
          <p:cNvSpPr txBox="1"/>
          <p:nvPr/>
        </p:nvSpPr>
        <p:spPr>
          <a:xfrm>
            <a:off x="9915979" y="1742907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Поиск аномалий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Google Shape;152;p26"/>
          <p:cNvSpPr txBox="1"/>
          <p:nvPr/>
        </p:nvSpPr>
        <p:spPr>
          <a:xfrm>
            <a:off x="9757208" y="3169492"/>
            <a:ext cx="2146339" cy="1619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Отличие поиска аномалий от просто классификации</a:t>
            </a: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Ключевые подходы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" name="Google Shape;152;p26"/>
          <p:cNvSpPr txBox="1"/>
          <p:nvPr/>
        </p:nvSpPr>
        <p:spPr>
          <a:xfrm>
            <a:off x="9904578" y="4905142"/>
            <a:ext cx="1998970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endParaRPr lang="ru-RU"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Разбор полетов</a:t>
            </a: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Итоги Семестра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156;p26"/>
          <p:cNvSpPr/>
          <p:nvPr/>
        </p:nvSpPr>
        <p:spPr>
          <a:xfrm>
            <a:off x="8492861" y="2830757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5</a:t>
            </a:r>
            <a:endParaRPr sz="2487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443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sym typeface="Montserrat"/>
              </a:rPr>
              <a:t>Деревья Решений</a:t>
            </a:r>
            <a:endParaRPr sz="2261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2.06 Деревья Решений</a:t>
            </a:r>
          </a:p>
        </p:txBody>
      </p:sp>
    </p:spTree>
    <p:extLst>
      <p:ext uri="{BB962C8B-B14F-4D97-AF65-F5344CB8AC3E}">
        <p14:creationId xmlns:p14="http://schemas.microsoft.com/office/powerpoint/2010/main" val="2359817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A89715-1B55-9A96-0374-E5A6229D6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1484784"/>
            <a:ext cx="4496103" cy="44644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61FBECB-37FF-4932-D88C-F3276B61E6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264"/>
          <a:stretch/>
        </p:blipFill>
        <p:spPr>
          <a:xfrm>
            <a:off x="5087888" y="86569"/>
            <a:ext cx="6370810" cy="676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3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04A816F1-DF46-4E04-9545-AFFB9D123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4573" y="584055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28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Простой пример</a:t>
            </a:r>
            <a:endParaRPr lang="tr-TR" sz="28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D62E1DF-478D-435E-BEC7-9918A9D7484B}"/>
              </a:ext>
            </a:extLst>
          </p:cNvPr>
          <p:cNvSpPr/>
          <p:nvPr/>
        </p:nvSpPr>
        <p:spPr>
          <a:xfrm>
            <a:off x="2696148" y="1459179"/>
            <a:ext cx="71320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Воинская обязанность в России</a:t>
            </a:r>
            <a:endParaRPr lang="en-US" sz="3200" b="0" i="0" dirty="0">
              <a:solidFill>
                <a:schemeClr val="bg1"/>
              </a:solidFill>
              <a:effectLst/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DAB4A0A2-9876-46AE-A85D-4645A079FF4F}"/>
              </a:ext>
            </a:extLst>
          </p:cNvPr>
          <p:cNvSpPr/>
          <p:nvPr/>
        </p:nvSpPr>
        <p:spPr>
          <a:xfrm>
            <a:off x="3791744" y="2309156"/>
            <a:ext cx="2988332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Возраст юноши более 27* лет?</a:t>
            </a:r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E46CC497-C430-44E8-916B-7A784B1A641B}"/>
              </a:ext>
            </a:extLst>
          </p:cNvPr>
          <p:cNvSpPr/>
          <p:nvPr/>
        </p:nvSpPr>
        <p:spPr>
          <a:xfrm>
            <a:off x="5750050" y="3646514"/>
            <a:ext cx="4206750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Молодой человек учится в университете?</a:t>
            </a:r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3A5561FC-AF4F-4F29-A7E5-643589CC7D1F}"/>
              </a:ext>
            </a:extLst>
          </p:cNvPr>
          <p:cNvSpPr/>
          <p:nvPr/>
        </p:nvSpPr>
        <p:spPr>
          <a:xfrm>
            <a:off x="4079776" y="5189476"/>
            <a:ext cx="3168352" cy="93610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Военкомат не будет вызывать</a:t>
            </a:r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A323192B-9E79-4520-9E0D-94640A890A0B}"/>
              </a:ext>
            </a:extLst>
          </p:cNvPr>
          <p:cNvSpPr/>
          <p:nvPr/>
        </p:nvSpPr>
        <p:spPr>
          <a:xfrm>
            <a:off x="1919536" y="3606216"/>
            <a:ext cx="3312368" cy="93610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Военкомат не будет вызывать</a:t>
            </a:r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4D5DCD0B-6043-4894-95D5-3522584408B1}"/>
              </a:ext>
            </a:extLst>
          </p:cNvPr>
          <p:cNvSpPr/>
          <p:nvPr/>
        </p:nvSpPr>
        <p:spPr>
          <a:xfrm>
            <a:off x="7907592" y="5202723"/>
            <a:ext cx="3444992" cy="93610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Военкомат призовет</a:t>
            </a:r>
          </a:p>
        </p:txBody>
      </p: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BB5D7F1C-51FD-4391-A6FF-93953B52DBE8}"/>
              </a:ext>
            </a:extLst>
          </p:cNvPr>
          <p:cNvCxnSpPr>
            <a:cxnSpLocks/>
            <a:stCxn id="15" idx="2"/>
            <a:endCxn id="25" idx="0"/>
          </p:cNvCxnSpPr>
          <p:nvPr/>
        </p:nvCxnSpPr>
        <p:spPr>
          <a:xfrm flipH="1">
            <a:off x="3575720" y="3245260"/>
            <a:ext cx="1710190" cy="36095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282C786D-472A-4512-98D6-C65E400E42A2}"/>
              </a:ext>
            </a:extLst>
          </p:cNvPr>
          <p:cNvCxnSpPr>
            <a:cxnSpLocks/>
            <a:stCxn id="15" idx="2"/>
            <a:endCxn id="23" idx="0"/>
          </p:cNvCxnSpPr>
          <p:nvPr/>
        </p:nvCxnSpPr>
        <p:spPr>
          <a:xfrm>
            <a:off x="5285910" y="3245260"/>
            <a:ext cx="2567515" cy="40125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DB5F1716-18F3-413B-87EE-86FA4FD89011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 flipH="1">
            <a:off x="5663952" y="4582618"/>
            <a:ext cx="2189473" cy="60685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B1F0D2C0-9245-46A4-9702-C035EBDD2903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7853425" y="4582618"/>
            <a:ext cx="1776663" cy="62010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1261B42-C505-417C-B1D2-4E177148C7D8}"/>
              </a:ext>
            </a:extLst>
          </p:cNvPr>
          <p:cNvSpPr txBox="1"/>
          <p:nvPr/>
        </p:nvSpPr>
        <p:spPr>
          <a:xfrm>
            <a:off x="2823631" y="2953498"/>
            <a:ext cx="736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Да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F33C34-7748-4340-9DD1-14627733E9BB}"/>
              </a:ext>
            </a:extLst>
          </p:cNvPr>
          <p:cNvSpPr txBox="1"/>
          <p:nvPr/>
        </p:nvSpPr>
        <p:spPr>
          <a:xfrm>
            <a:off x="6764455" y="3035190"/>
            <a:ext cx="1028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Нет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632A41-E45B-46CE-A5D0-4B420859CFF0}"/>
              </a:ext>
            </a:extLst>
          </p:cNvPr>
          <p:cNvSpPr txBox="1"/>
          <p:nvPr/>
        </p:nvSpPr>
        <p:spPr>
          <a:xfrm>
            <a:off x="5036317" y="4575421"/>
            <a:ext cx="792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Да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8D5EC7-EF9F-4A95-94C7-8D878F4EBEE5}"/>
              </a:ext>
            </a:extLst>
          </p:cNvPr>
          <p:cNvSpPr txBox="1"/>
          <p:nvPr/>
        </p:nvSpPr>
        <p:spPr>
          <a:xfrm>
            <a:off x="9705453" y="4609132"/>
            <a:ext cx="1028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Нет</a:t>
            </a:r>
          </a:p>
        </p:txBody>
      </p:sp>
    </p:spTree>
    <p:extLst>
      <p:ext uri="{BB962C8B-B14F-4D97-AF65-F5344CB8AC3E}">
        <p14:creationId xmlns:p14="http://schemas.microsoft.com/office/powerpoint/2010/main" val="354290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5" grpId="0" animBg="1"/>
      <p:bldP spid="23" grpId="0" animBg="1"/>
      <p:bldP spid="24" grpId="0" animBg="1"/>
      <p:bldP spid="25" grpId="0" animBg="1"/>
      <p:bldP spid="26" grpId="0" animBg="1"/>
      <p:bldP spid="31" grpId="0"/>
      <p:bldP spid="32" grpId="0"/>
      <p:bldP spid="33" grpId="0"/>
      <p:bldP spid="3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F60B791B-FEC0-4EC5-B3C5-B7CFB5C43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659" y="709196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Структура Дерева Решений</a:t>
            </a:r>
            <a:endParaRPr lang="tr-TR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B1EB899C-8D82-4623-AFD8-5A03D615927F}"/>
              </a:ext>
            </a:extLst>
          </p:cNvPr>
          <p:cNvSpPr/>
          <p:nvPr/>
        </p:nvSpPr>
        <p:spPr>
          <a:xfrm>
            <a:off x="4689333" y="1601473"/>
            <a:ext cx="1152128" cy="4267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latin typeface="Montserrat" panose="00000500000000000000" pitchFamily="2" charset="-52"/>
            </a:endParaRP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CFC76E39-321E-43C6-8A8C-8A2E69D2F9BC}"/>
              </a:ext>
            </a:extLst>
          </p:cNvPr>
          <p:cNvSpPr/>
          <p:nvPr/>
        </p:nvSpPr>
        <p:spPr>
          <a:xfrm>
            <a:off x="6735629" y="2462838"/>
            <a:ext cx="1044116" cy="4232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latin typeface="Montserrat" panose="00000500000000000000" pitchFamily="2" charset="-52"/>
            </a:endParaRP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16675502-5A94-4B23-9B6F-5C90649073C8}"/>
              </a:ext>
            </a:extLst>
          </p:cNvPr>
          <p:cNvSpPr/>
          <p:nvPr/>
        </p:nvSpPr>
        <p:spPr>
          <a:xfrm>
            <a:off x="5708590" y="3606095"/>
            <a:ext cx="1152128" cy="38150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latin typeface="Montserrat" panose="00000500000000000000" pitchFamily="2" charset="-52"/>
            </a:endParaRP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BB17F8E3-4AC4-46AC-81FE-9F6D0FC22741}"/>
              </a:ext>
            </a:extLst>
          </p:cNvPr>
          <p:cNvCxnSpPr>
            <a:cxnSpLocks/>
            <a:stCxn id="19" idx="2"/>
            <a:endCxn id="31" idx="0"/>
          </p:cNvCxnSpPr>
          <p:nvPr/>
        </p:nvCxnSpPr>
        <p:spPr>
          <a:xfrm flipH="1">
            <a:off x="3319964" y="2028223"/>
            <a:ext cx="1945433" cy="68852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7B4C1F07-C68C-4912-8C3E-91E5FEDABE9C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5265397" y="2028223"/>
            <a:ext cx="1992290" cy="43461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20399EAD-8AF4-4580-B4B5-9B46CFD312AA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 flipH="1">
            <a:off x="6284654" y="2886123"/>
            <a:ext cx="973033" cy="71997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8C5F8B9C-1F76-4E43-B822-59776EB33ACD}"/>
              </a:ext>
            </a:extLst>
          </p:cNvPr>
          <p:cNvCxnSpPr>
            <a:cxnSpLocks/>
            <a:stCxn id="20" idx="2"/>
            <a:endCxn id="35" idx="0"/>
          </p:cNvCxnSpPr>
          <p:nvPr/>
        </p:nvCxnSpPr>
        <p:spPr>
          <a:xfrm>
            <a:off x="7257687" y="2886123"/>
            <a:ext cx="1044116" cy="85281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A4358276-EEB3-4F83-979B-75A62279B7FA}"/>
              </a:ext>
            </a:extLst>
          </p:cNvPr>
          <p:cNvSpPr/>
          <p:nvPr/>
        </p:nvSpPr>
        <p:spPr>
          <a:xfrm>
            <a:off x="3896028" y="4427571"/>
            <a:ext cx="1044116" cy="4232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latin typeface="Montserrat" panose="00000500000000000000" pitchFamily="2" charset="-52"/>
            </a:endParaRPr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8DCAD0C2-6E49-46AB-B26A-FF4218743AF3}"/>
              </a:ext>
            </a:extLst>
          </p:cNvPr>
          <p:cNvSpPr/>
          <p:nvPr/>
        </p:nvSpPr>
        <p:spPr>
          <a:xfrm>
            <a:off x="2944358" y="5795723"/>
            <a:ext cx="1152128" cy="38150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latin typeface="Montserrat" panose="00000500000000000000" pitchFamily="2" charset="-52"/>
            </a:endParaRP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C39D9D47-7CB6-45E5-843C-B2F199769DB1}"/>
              </a:ext>
            </a:extLst>
          </p:cNvPr>
          <p:cNvSpPr/>
          <p:nvPr/>
        </p:nvSpPr>
        <p:spPr>
          <a:xfrm>
            <a:off x="5464637" y="5795723"/>
            <a:ext cx="1296144" cy="38150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latin typeface="Montserrat" panose="00000500000000000000" pitchFamily="2" charset="-52"/>
            </a:endParaRPr>
          </a:p>
        </p:txBody>
      </p: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29C66CFA-7E98-4B2D-BBFF-D1CE20BB534D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flipH="1">
            <a:off x="3520422" y="4850856"/>
            <a:ext cx="897664" cy="94486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8357FE74-E6CC-4133-93E4-480A32E36EFF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>
            <a:off x="4418086" y="4850856"/>
            <a:ext cx="1694623" cy="94486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A62A8F31-2FFB-4DDD-812F-FF1A528281FB}"/>
              </a:ext>
            </a:extLst>
          </p:cNvPr>
          <p:cNvSpPr/>
          <p:nvPr/>
        </p:nvSpPr>
        <p:spPr>
          <a:xfrm>
            <a:off x="2797906" y="2716745"/>
            <a:ext cx="1044116" cy="4232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latin typeface="Montserrat" panose="00000500000000000000" pitchFamily="2" charset="-52"/>
            </a:endParaRPr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37FA548A-D19D-4030-9597-A9C33778C565}"/>
              </a:ext>
            </a:extLst>
          </p:cNvPr>
          <p:cNvSpPr/>
          <p:nvPr/>
        </p:nvSpPr>
        <p:spPr>
          <a:xfrm>
            <a:off x="1846236" y="4084897"/>
            <a:ext cx="1152128" cy="38150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latin typeface="Montserrat" panose="00000500000000000000" pitchFamily="2" charset="-52"/>
            </a:endParaRPr>
          </a:p>
        </p:txBody>
      </p: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EA0A1F3E-F6BF-41B1-B190-1050BB8AE59A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 flipH="1">
            <a:off x="2422300" y="3140030"/>
            <a:ext cx="897664" cy="94486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947E4A43-FB18-4176-A046-D0E5A06F1002}"/>
              </a:ext>
            </a:extLst>
          </p:cNvPr>
          <p:cNvCxnSpPr>
            <a:cxnSpLocks/>
            <a:stCxn id="31" idx="2"/>
            <a:endCxn id="26" idx="0"/>
          </p:cNvCxnSpPr>
          <p:nvPr/>
        </p:nvCxnSpPr>
        <p:spPr>
          <a:xfrm>
            <a:off x="3319964" y="3140030"/>
            <a:ext cx="1098122" cy="128754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D01E0989-A904-42C2-96DA-675BD7BD9F2B}"/>
              </a:ext>
            </a:extLst>
          </p:cNvPr>
          <p:cNvSpPr/>
          <p:nvPr/>
        </p:nvSpPr>
        <p:spPr>
          <a:xfrm>
            <a:off x="7779745" y="3738940"/>
            <a:ext cx="1044116" cy="4232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latin typeface="Montserrat" panose="00000500000000000000" pitchFamily="2" charset="-52"/>
            </a:endParaRPr>
          </a:p>
        </p:txBody>
      </p:sp>
      <p:sp>
        <p:nvSpPr>
          <p:cNvPr id="36" name="Прямоугольник: скругленные углы 35">
            <a:extLst>
              <a:ext uri="{FF2B5EF4-FFF2-40B4-BE49-F238E27FC236}">
                <a16:creationId xmlns:a16="http://schemas.microsoft.com/office/drawing/2014/main" id="{04B53F17-DF96-4CC1-AE00-205D9CCC0B68}"/>
              </a:ext>
            </a:extLst>
          </p:cNvPr>
          <p:cNvSpPr/>
          <p:nvPr/>
        </p:nvSpPr>
        <p:spPr>
          <a:xfrm>
            <a:off x="6828075" y="5107092"/>
            <a:ext cx="1152128" cy="38150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latin typeface="Montserrat" panose="00000500000000000000" pitchFamily="2" charset="-52"/>
            </a:endParaRPr>
          </a:p>
        </p:txBody>
      </p:sp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BCB9FC1C-2914-4F27-B129-82457DEF4823}"/>
              </a:ext>
            </a:extLst>
          </p:cNvPr>
          <p:cNvSpPr/>
          <p:nvPr/>
        </p:nvSpPr>
        <p:spPr>
          <a:xfrm>
            <a:off x="8796681" y="5097870"/>
            <a:ext cx="1296144" cy="38150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latin typeface="Montserrat" panose="00000500000000000000" pitchFamily="2" charset="-52"/>
            </a:endParaRPr>
          </a:p>
        </p:txBody>
      </p: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B3F890AC-9BBD-4BAD-8446-7F3A61BE0E4F}"/>
              </a:ext>
            </a:extLst>
          </p:cNvPr>
          <p:cNvCxnSpPr>
            <a:cxnSpLocks/>
            <a:stCxn id="35" idx="2"/>
            <a:endCxn id="36" idx="0"/>
          </p:cNvCxnSpPr>
          <p:nvPr/>
        </p:nvCxnSpPr>
        <p:spPr>
          <a:xfrm flipH="1">
            <a:off x="7404139" y="4162225"/>
            <a:ext cx="897664" cy="94486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2E42B845-770E-4134-8FB4-948213F82A84}"/>
              </a:ext>
            </a:extLst>
          </p:cNvPr>
          <p:cNvCxnSpPr>
            <a:cxnSpLocks/>
            <a:stCxn id="35" idx="2"/>
            <a:endCxn id="38" idx="0"/>
          </p:cNvCxnSpPr>
          <p:nvPr/>
        </p:nvCxnSpPr>
        <p:spPr>
          <a:xfrm>
            <a:off x="8301803" y="4162225"/>
            <a:ext cx="1142950" cy="93564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29E3EA89-D6C1-4C20-B578-6A8F9B38D7FB}"/>
                  </a:ext>
                </a:extLst>
              </p:cNvPr>
              <p:cNvSpPr/>
              <p:nvPr/>
            </p:nvSpPr>
            <p:spPr>
              <a:xfrm>
                <a:off x="6771170" y="1567644"/>
                <a:ext cx="302037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Корневой узел</m:t>
                      </m:r>
                    </m:oMath>
                  </m:oMathPara>
                </a14:m>
                <a:endParaRPr lang="ru-RU" sz="32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29E3EA89-D6C1-4C20-B578-6A8F9B38D7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1170" y="1567644"/>
                <a:ext cx="3020379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Овал 41">
            <a:extLst>
              <a:ext uri="{FF2B5EF4-FFF2-40B4-BE49-F238E27FC236}">
                <a16:creationId xmlns:a16="http://schemas.microsoft.com/office/drawing/2014/main" id="{24EA3B09-74D4-4850-8ABA-9D2A87841A5D}"/>
              </a:ext>
            </a:extLst>
          </p:cNvPr>
          <p:cNvSpPr/>
          <p:nvPr/>
        </p:nvSpPr>
        <p:spPr>
          <a:xfrm>
            <a:off x="4418086" y="1367424"/>
            <a:ext cx="1694623" cy="827739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0C2A9E51-FEDD-4D47-B774-58BA5CC88EC7}"/>
                  </a:ext>
                </a:extLst>
              </p:cNvPr>
              <p:cNvSpPr/>
              <p:nvPr/>
            </p:nvSpPr>
            <p:spPr>
              <a:xfrm>
                <a:off x="7862843" y="5770129"/>
                <a:ext cx="161935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Листья</m:t>
                      </m:r>
                    </m:oMath>
                  </m:oMathPara>
                </a14:m>
                <a:endParaRPr lang="ru-RU" sz="32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0C2A9E51-FEDD-4D47-B774-58BA5CC88E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843" y="5770129"/>
                <a:ext cx="161935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Овал 43">
            <a:extLst>
              <a:ext uri="{FF2B5EF4-FFF2-40B4-BE49-F238E27FC236}">
                <a16:creationId xmlns:a16="http://schemas.microsoft.com/office/drawing/2014/main" id="{CCE8382E-2EAD-45C5-8136-9A573290905D}"/>
              </a:ext>
            </a:extLst>
          </p:cNvPr>
          <p:cNvSpPr/>
          <p:nvPr/>
        </p:nvSpPr>
        <p:spPr>
          <a:xfrm>
            <a:off x="5420365" y="3368428"/>
            <a:ext cx="1694623" cy="82773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4E0BB26C-5699-4827-9DBF-8860176A6AB4}"/>
              </a:ext>
            </a:extLst>
          </p:cNvPr>
          <p:cNvSpPr/>
          <p:nvPr/>
        </p:nvSpPr>
        <p:spPr>
          <a:xfrm>
            <a:off x="1580513" y="3861781"/>
            <a:ext cx="1694623" cy="82773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6CB9AE11-97E7-454F-98EA-241536343503}"/>
              </a:ext>
            </a:extLst>
          </p:cNvPr>
          <p:cNvSpPr/>
          <p:nvPr/>
        </p:nvSpPr>
        <p:spPr>
          <a:xfrm>
            <a:off x="2723463" y="5573280"/>
            <a:ext cx="1694623" cy="82773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0DC7FB0D-D1A1-428D-83FC-49FB5DCF30A8}"/>
              </a:ext>
            </a:extLst>
          </p:cNvPr>
          <p:cNvSpPr/>
          <p:nvPr/>
        </p:nvSpPr>
        <p:spPr>
          <a:xfrm>
            <a:off x="5248712" y="5563689"/>
            <a:ext cx="1694623" cy="82773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62C1FB6D-FE1E-4A8E-ADD0-CB342E1D0327}"/>
              </a:ext>
            </a:extLst>
          </p:cNvPr>
          <p:cNvSpPr/>
          <p:nvPr/>
        </p:nvSpPr>
        <p:spPr>
          <a:xfrm>
            <a:off x="6556826" y="4885322"/>
            <a:ext cx="1694623" cy="82773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69B294F6-ECAC-41AF-B0C0-E35152AF0319}"/>
              </a:ext>
            </a:extLst>
          </p:cNvPr>
          <p:cNvSpPr/>
          <p:nvPr/>
        </p:nvSpPr>
        <p:spPr>
          <a:xfrm>
            <a:off x="8540600" y="4852555"/>
            <a:ext cx="1694623" cy="82773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F68CFE1B-DE16-41A1-9066-C193D6DFDEC2}"/>
              </a:ext>
            </a:extLst>
          </p:cNvPr>
          <p:cNvSpPr/>
          <p:nvPr/>
        </p:nvSpPr>
        <p:spPr>
          <a:xfrm>
            <a:off x="2521404" y="2525318"/>
            <a:ext cx="1694623" cy="827739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542D4408-C6FA-416C-A41E-E112AF2F8321}"/>
              </a:ext>
            </a:extLst>
          </p:cNvPr>
          <p:cNvSpPr/>
          <p:nvPr/>
        </p:nvSpPr>
        <p:spPr>
          <a:xfrm>
            <a:off x="6385175" y="2249075"/>
            <a:ext cx="1694623" cy="827739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67876B08-243C-4A70-A508-6116BDB001A7}"/>
              </a:ext>
            </a:extLst>
          </p:cNvPr>
          <p:cNvSpPr/>
          <p:nvPr/>
        </p:nvSpPr>
        <p:spPr>
          <a:xfrm>
            <a:off x="3587443" y="4229792"/>
            <a:ext cx="1694623" cy="827739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15495F03-E61C-4BD9-ADA4-35B0C95B209B}"/>
              </a:ext>
            </a:extLst>
          </p:cNvPr>
          <p:cNvSpPr/>
          <p:nvPr/>
        </p:nvSpPr>
        <p:spPr>
          <a:xfrm>
            <a:off x="7404137" y="3546840"/>
            <a:ext cx="1694623" cy="827739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525B5254-A368-4CF2-8EEC-65A105F74CC1}"/>
                  </a:ext>
                </a:extLst>
              </p:cNvPr>
              <p:cNvSpPr/>
              <p:nvPr/>
            </p:nvSpPr>
            <p:spPr>
              <a:xfrm>
                <a:off x="8088021" y="2479038"/>
                <a:ext cx="4101709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Узлы принятия </m:t>
                      </m:r>
                    </m:oMath>
                  </m:oMathPara>
                </a14:m>
                <a:endParaRPr lang="ru-RU" sz="3200" i="1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решений</m:t>
                      </m:r>
                    </m:oMath>
                  </m:oMathPara>
                </a14:m>
                <a:endParaRPr lang="ru-RU" sz="32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525B5254-A368-4CF2-8EEC-65A105F74C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021" y="2479038"/>
                <a:ext cx="4101709" cy="10772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876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1" grpId="0"/>
      <p:bldP spid="42" grpId="0" animBg="1"/>
      <p:bldP spid="43" grpId="0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sym typeface="Montserrat"/>
              </a:rPr>
              <a:t>Деревья Решений: Классификация</a:t>
            </a:r>
            <a:endParaRPr sz="2261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2.06 Деревья Решений</a:t>
            </a:r>
          </a:p>
        </p:txBody>
      </p:sp>
    </p:spTree>
    <p:extLst>
      <p:ext uri="{BB962C8B-B14F-4D97-AF65-F5344CB8AC3E}">
        <p14:creationId xmlns:p14="http://schemas.microsoft.com/office/powerpoint/2010/main" val="3449539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CB14AA3F-A00B-43E0-98F1-A95F33907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144961"/>
              </p:ext>
            </p:extLst>
          </p:nvPr>
        </p:nvGraphicFramePr>
        <p:xfrm>
          <a:off x="317779" y="1835816"/>
          <a:ext cx="11593287" cy="30639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7595">
                  <a:extLst>
                    <a:ext uri="{9D8B030D-6E8A-4147-A177-3AD203B41FA5}">
                      <a16:colId xmlns:a16="http://schemas.microsoft.com/office/drawing/2014/main" val="4014200411"/>
                    </a:ext>
                  </a:extLst>
                </a:gridCol>
                <a:gridCol w="2051218">
                  <a:extLst>
                    <a:ext uri="{9D8B030D-6E8A-4147-A177-3AD203B41FA5}">
                      <a16:colId xmlns:a16="http://schemas.microsoft.com/office/drawing/2014/main" val="1824479943"/>
                    </a:ext>
                  </a:extLst>
                </a:gridCol>
                <a:gridCol w="4072238">
                  <a:extLst>
                    <a:ext uri="{9D8B030D-6E8A-4147-A177-3AD203B41FA5}">
                      <a16:colId xmlns:a16="http://schemas.microsoft.com/office/drawing/2014/main" val="3315376193"/>
                    </a:ext>
                  </a:extLst>
                </a:gridCol>
                <a:gridCol w="4492236">
                  <a:extLst>
                    <a:ext uri="{9D8B030D-6E8A-4147-A177-3AD203B41FA5}">
                      <a16:colId xmlns:a16="http://schemas.microsoft.com/office/drawing/2014/main" val="3067281319"/>
                    </a:ext>
                  </a:extLst>
                </a:gridCol>
              </a:tblGrid>
              <a:tr h="58749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3200" u="none" strike="noStrike" dirty="0">
                          <a:effectLst/>
                        </a:rPr>
                        <a:t>Пол</a:t>
                      </a:r>
                      <a:endParaRPr lang="ru-RU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Балл ЕГЭ</a:t>
                      </a: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3200" u="none" strike="noStrike" dirty="0">
                          <a:effectLst/>
                        </a:rPr>
                        <a:t>Живет в общежитии</a:t>
                      </a:r>
                      <a:endParaRPr lang="ru-RU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3200" u="none" strike="noStrike" dirty="0">
                          <a:effectLst/>
                        </a:rPr>
                        <a:t>Отчислен в первый год</a:t>
                      </a: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986339"/>
                  </a:ext>
                </a:extLst>
              </a:tr>
              <a:tr h="30957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3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М</a:t>
                      </a:r>
                      <a:endParaRPr lang="ru-RU" sz="3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3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85</a:t>
                      </a:r>
                      <a:endParaRPr lang="ru-RU" sz="3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3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Нет</a:t>
                      </a:r>
                      <a:endParaRPr lang="ru-RU" sz="3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32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Нет</a:t>
                      </a:r>
                      <a:endParaRPr lang="ru-RU" sz="3200" b="0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272428"/>
                  </a:ext>
                </a:extLst>
              </a:tr>
              <a:tr h="30957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3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Ж</a:t>
                      </a:r>
                      <a:endParaRPr lang="ru-RU" sz="3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3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90</a:t>
                      </a:r>
                      <a:endParaRPr lang="ru-RU" sz="3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3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Нет</a:t>
                      </a:r>
                      <a:endParaRPr lang="ru-RU" sz="3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3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Да</a:t>
                      </a:r>
                      <a:endParaRPr lang="ru-RU" sz="3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2544776"/>
                  </a:ext>
                </a:extLst>
              </a:tr>
              <a:tr h="40351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3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М</a:t>
                      </a:r>
                      <a:endParaRPr lang="ru-RU" sz="3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3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70</a:t>
                      </a:r>
                      <a:endParaRPr lang="ru-RU" sz="3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3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Да</a:t>
                      </a:r>
                      <a:endParaRPr lang="ru-RU" sz="3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3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Да</a:t>
                      </a:r>
                      <a:endParaRPr lang="ru-RU" sz="3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934924"/>
                  </a:ext>
                </a:extLst>
              </a:tr>
              <a:tr h="30957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3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Ж</a:t>
                      </a:r>
                      <a:endParaRPr lang="ru-RU" sz="3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3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76</a:t>
                      </a:r>
                      <a:endParaRPr lang="ru-RU" sz="3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3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Нет</a:t>
                      </a:r>
                      <a:endParaRPr lang="ru-RU" sz="3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3200" u="none" strike="noStrike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Нет</a:t>
                      </a:r>
                    </a:p>
                  </a:txBody>
                  <a:tcPr marL="7620" marR="7620" marT="762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382882"/>
                  </a:ext>
                </a:extLst>
              </a:tr>
              <a:tr h="30957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3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М</a:t>
                      </a:r>
                      <a:endParaRPr lang="ru-RU" sz="3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3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55</a:t>
                      </a:r>
                      <a:endParaRPr lang="ru-RU" sz="3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3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Да</a:t>
                      </a:r>
                      <a:endParaRPr lang="ru-RU" sz="3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3200" u="none" strike="noStrike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Нет</a:t>
                      </a:r>
                    </a:p>
                  </a:txBody>
                  <a:tcPr marL="7620" marR="7620" marT="762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545379"/>
                  </a:ext>
                </a:extLst>
              </a:tr>
            </a:tbl>
          </a:graphicData>
        </a:graphic>
      </p:graphicFrame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5C46151-640D-4B84-A191-0CE1E3CAA176}"/>
              </a:ext>
            </a:extLst>
          </p:cNvPr>
          <p:cNvSpPr/>
          <p:nvPr/>
        </p:nvSpPr>
        <p:spPr>
          <a:xfrm>
            <a:off x="839416" y="5805264"/>
            <a:ext cx="112205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>
                <a:solidFill>
                  <a:schemeClr val="bg1"/>
                </a:solidFill>
                <a:latin typeface="Montserrat" panose="00000500000000000000" pitchFamily="2" charset="-52"/>
              </a:rPr>
              <a:t>Borisov, Vasilii ; Rabovskaya, Maria ; Zeyde, Kirill ; Syskov, Alexey. / </a:t>
            </a:r>
            <a:r>
              <a:rPr lang="tr-TR" sz="1600" b="1" dirty="0">
                <a:solidFill>
                  <a:schemeClr val="bg1"/>
                </a:solidFill>
                <a:latin typeface="Montserrat" panose="00000500000000000000" pitchFamily="2" charset="-52"/>
              </a:rPr>
              <a:t>Design an information system for student track prediction</a:t>
            </a:r>
            <a:r>
              <a:rPr lang="tr-TR" sz="1600" dirty="0">
                <a:solidFill>
                  <a:schemeClr val="bg1"/>
                </a:solidFill>
                <a:latin typeface="Montserrat" panose="00000500000000000000" pitchFamily="2" charset="-52"/>
              </a:rPr>
              <a:t>. SIBIRCON 2019 - International Multi-Conference on Engineering, Computer and Information Sciences, Proceedings. Institute of Electrical and Electronics Engineers Inc., 2019. </a:t>
            </a:r>
            <a:r>
              <a:rPr lang="ru-RU" sz="1600" dirty="0">
                <a:solidFill>
                  <a:schemeClr val="bg1"/>
                </a:solidFill>
                <a:latin typeface="Montserrat" panose="00000500000000000000" pitchFamily="2" charset="-52"/>
              </a:rPr>
              <a:t>стр. 110-113</a:t>
            </a:r>
            <a:r>
              <a:rPr lang="tr-TR" sz="1600" dirty="0">
                <a:solidFill>
                  <a:schemeClr val="bg1"/>
                </a:solidFill>
                <a:latin typeface="Montserrat" panose="00000500000000000000" pitchFamily="2" charset="-52"/>
              </a:rPr>
              <a:t>.</a:t>
            </a:r>
            <a:endParaRPr lang="ru-RU" sz="16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EE4F3EA-07A1-460F-AB12-FD536DAC0E58}"/>
              </a:ext>
            </a:extLst>
          </p:cNvPr>
          <p:cNvSpPr/>
          <p:nvPr/>
        </p:nvSpPr>
        <p:spPr>
          <a:xfrm>
            <a:off x="4875635" y="755424"/>
            <a:ext cx="1879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Данные</a:t>
            </a:r>
            <a:endParaRPr lang="en-US" sz="3200" b="0" i="0" dirty="0">
              <a:solidFill>
                <a:schemeClr val="bg1"/>
              </a:solidFill>
              <a:effectLst/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736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5485395-F542-4A8A-A267-E63CCA0F4B85}"/>
              </a:ext>
            </a:extLst>
          </p:cNvPr>
          <p:cNvSpPr/>
          <p:nvPr/>
        </p:nvSpPr>
        <p:spPr>
          <a:xfrm>
            <a:off x="2849860" y="671226"/>
            <a:ext cx="69974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Категориальные Переменные</a:t>
            </a:r>
            <a:endParaRPr lang="en-US" sz="3200" b="1" i="0" dirty="0">
              <a:solidFill>
                <a:schemeClr val="bg1"/>
              </a:solidFill>
              <a:effectLst/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381E8E23-9854-4B00-9D5F-F69F009A074D}"/>
              </a:ext>
            </a:extLst>
          </p:cNvPr>
          <p:cNvSpPr/>
          <p:nvPr/>
        </p:nvSpPr>
        <p:spPr>
          <a:xfrm>
            <a:off x="8662537" y="1553355"/>
            <a:ext cx="1782805" cy="5880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Пол М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8D7EA601-0E51-435F-BD2B-AB7F4BA04459}"/>
              </a:ext>
            </a:extLst>
          </p:cNvPr>
          <p:cNvSpPr/>
          <p:nvPr/>
        </p:nvSpPr>
        <p:spPr>
          <a:xfrm>
            <a:off x="7409633" y="2681023"/>
            <a:ext cx="1920730" cy="114441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latin typeface="Montserrat" panose="00000500000000000000" pitchFamily="2" charset="-52"/>
            </a:endParaRPr>
          </a:p>
          <a:p>
            <a:pPr algn="ctr"/>
            <a:r>
              <a:rPr lang="ru-RU" sz="2400" dirty="0">
                <a:latin typeface="Montserrat" panose="00000500000000000000" pitchFamily="2" charset="-52"/>
              </a:rPr>
              <a:t>Отчислен</a:t>
            </a:r>
          </a:p>
          <a:p>
            <a:pPr algn="ctr"/>
            <a:r>
              <a:rPr lang="ru-RU" sz="2400" dirty="0">
                <a:latin typeface="Montserrat" panose="00000500000000000000" pitchFamily="2" charset="-52"/>
              </a:rPr>
              <a:t>Да</a:t>
            </a:r>
            <a:r>
              <a:rPr lang="en-US" sz="2400" dirty="0">
                <a:latin typeface="Montserrat" panose="00000500000000000000" pitchFamily="2" charset="-52"/>
              </a:rPr>
              <a:t>|</a:t>
            </a:r>
            <a:r>
              <a:rPr lang="ru-RU" sz="2400" dirty="0">
                <a:latin typeface="Montserrat" panose="00000500000000000000" pitchFamily="2" charset="-52"/>
              </a:rPr>
              <a:t>1536</a:t>
            </a:r>
          </a:p>
          <a:p>
            <a:pPr algn="ctr"/>
            <a:r>
              <a:rPr lang="ru-RU" sz="2400" dirty="0">
                <a:latin typeface="Montserrat" panose="00000500000000000000" pitchFamily="2" charset="-52"/>
              </a:rPr>
              <a:t>Нет</a:t>
            </a:r>
            <a:r>
              <a:rPr lang="en-US" sz="2400" dirty="0">
                <a:latin typeface="Montserrat" panose="00000500000000000000" pitchFamily="2" charset="-52"/>
              </a:rPr>
              <a:t> |</a:t>
            </a:r>
            <a:r>
              <a:rPr lang="ru-RU" sz="2400" dirty="0">
                <a:latin typeface="Montserrat" panose="00000500000000000000" pitchFamily="2" charset="-52"/>
              </a:rPr>
              <a:t>245</a:t>
            </a:r>
          </a:p>
          <a:p>
            <a:pPr algn="ctr"/>
            <a:endParaRPr lang="ru-RU" sz="2400" dirty="0">
              <a:latin typeface="Montserrat" panose="00000500000000000000" pitchFamily="2" charset="-52"/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CEE36994-B5C0-4CC6-98DA-858A0E0B8B85}"/>
              </a:ext>
            </a:extLst>
          </p:cNvPr>
          <p:cNvSpPr/>
          <p:nvPr/>
        </p:nvSpPr>
        <p:spPr>
          <a:xfrm>
            <a:off x="9515231" y="2671810"/>
            <a:ext cx="2041309" cy="116669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Отчислен</a:t>
            </a:r>
          </a:p>
          <a:p>
            <a:pPr algn="ctr"/>
            <a:r>
              <a:rPr lang="ru-RU" sz="2400" dirty="0">
                <a:latin typeface="Montserrat" panose="00000500000000000000" pitchFamily="2" charset="-52"/>
              </a:rPr>
              <a:t>Да</a:t>
            </a:r>
            <a:r>
              <a:rPr lang="en-US" sz="2400" dirty="0">
                <a:latin typeface="Montserrat" panose="00000500000000000000" pitchFamily="2" charset="-52"/>
              </a:rPr>
              <a:t>|</a:t>
            </a:r>
            <a:r>
              <a:rPr lang="ru-RU" sz="2400" dirty="0">
                <a:latin typeface="Montserrat" panose="00000500000000000000" pitchFamily="2" charset="-52"/>
              </a:rPr>
              <a:t>239</a:t>
            </a:r>
          </a:p>
          <a:p>
            <a:pPr algn="ctr"/>
            <a:r>
              <a:rPr lang="ru-RU" sz="2400" dirty="0">
                <a:latin typeface="Montserrat" panose="00000500000000000000" pitchFamily="2" charset="-52"/>
              </a:rPr>
              <a:t>Нет</a:t>
            </a:r>
            <a:r>
              <a:rPr lang="en-US" sz="2400" dirty="0">
                <a:latin typeface="Montserrat" panose="00000500000000000000" pitchFamily="2" charset="-52"/>
              </a:rPr>
              <a:t> |</a:t>
            </a:r>
            <a:r>
              <a:rPr lang="ru-RU" sz="2400" dirty="0">
                <a:latin typeface="Montserrat" panose="00000500000000000000" pitchFamily="2" charset="-52"/>
              </a:rPr>
              <a:t>1234</a:t>
            </a: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F4484B63-C6E5-43F6-B247-898FB7E7AC10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8369998" y="2141421"/>
            <a:ext cx="1183942" cy="53960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A6CE1C2A-BE99-41D8-B06C-86DD1D2A298D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9553940" y="2141421"/>
            <a:ext cx="981946" cy="53038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6BC33CF6-0319-4D55-A38A-5D5B040BB2D6}"/>
              </a:ext>
            </a:extLst>
          </p:cNvPr>
          <p:cNvSpPr/>
          <p:nvPr/>
        </p:nvSpPr>
        <p:spPr>
          <a:xfrm>
            <a:off x="8117840" y="4016588"/>
            <a:ext cx="2327501" cy="8458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ru-RU" sz="2400" dirty="0">
                <a:latin typeface="Montserrat" panose="00000500000000000000" pitchFamily="2" charset="-52"/>
              </a:rPr>
              <a:t>Живет в общежитии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B9653EA3-CC99-4A6A-8E53-4DA88AFDFA99}"/>
              </a:ext>
            </a:extLst>
          </p:cNvPr>
          <p:cNvSpPr/>
          <p:nvPr/>
        </p:nvSpPr>
        <p:spPr>
          <a:xfrm>
            <a:off x="7170123" y="5326858"/>
            <a:ext cx="1975371" cy="124727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latin typeface="Montserrat" panose="00000500000000000000" pitchFamily="2" charset="-52"/>
            </a:endParaRPr>
          </a:p>
          <a:p>
            <a:pPr algn="ctr"/>
            <a:r>
              <a:rPr lang="ru-RU" sz="2400" dirty="0">
                <a:latin typeface="Montserrat" panose="00000500000000000000" pitchFamily="2" charset="-52"/>
              </a:rPr>
              <a:t>Отчислен</a:t>
            </a:r>
          </a:p>
          <a:p>
            <a:pPr algn="ctr"/>
            <a:r>
              <a:rPr lang="ru-RU" sz="2400" dirty="0">
                <a:latin typeface="Montserrat" panose="00000500000000000000" pitchFamily="2" charset="-52"/>
              </a:rPr>
              <a:t>Да</a:t>
            </a:r>
            <a:r>
              <a:rPr lang="en-US" sz="2400" dirty="0">
                <a:latin typeface="Montserrat" panose="00000500000000000000" pitchFamily="2" charset="-52"/>
              </a:rPr>
              <a:t>|135</a:t>
            </a:r>
            <a:endParaRPr lang="ru-RU" sz="2400" dirty="0">
              <a:latin typeface="Montserrat" panose="00000500000000000000" pitchFamily="2" charset="-52"/>
            </a:endParaRPr>
          </a:p>
          <a:p>
            <a:pPr algn="ctr"/>
            <a:r>
              <a:rPr lang="ru-RU" sz="2400" dirty="0">
                <a:latin typeface="Montserrat" panose="00000500000000000000" pitchFamily="2" charset="-52"/>
              </a:rPr>
              <a:t>Нет</a:t>
            </a:r>
            <a:r>
              <a:rPr lang="en-US" sz="2400" dirty="0">
                <a:latin typeface="Montserrat" panose="00000500000000000000" pitchFamily="2" charset="-52"/>
              </a:rPr>
              <a:t> |949</a:t>
            </a:r>
            <a:endParaRPr lang="ru-RU" sz="2400" dirty="0">
              <a:latin typeface="Montserrat" panose="00000500000000000000" pitchFamily="2" charset="-52"/>
            </a:endParaRPr>
          </a:p>
          <a:p>
            <a:pPr algn="ctr"/>
            <a:endParaRPr lang="ru-RU" sz="2400" dirty="0">
              <a:latin typeface="Montserrat" panose="00000500000000000000" pitchFamily="2" charset="-52"/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F00007B4-5EE6-44AF-A7EC-9734E8091514}"/>
              </a:ext>
            </a:extLst>
          </p:cNvPr>
          <p:cNvSpPr/>
          <p:nvPr/>
        </p:nvSpPr>
        <p:spPr>
          <a:xfrm>
            <a:off x="9330363" y="5317644"/>
            <a:ext cx="2243456" cy="125648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Отчислен</a:t>
            </a:r>
          </a:p>
          <a:p>
            <a:pPr algn="ctr"/>
            <a:r>
              <a:rPr lang="ru-RU" sz="2400" dirty="0">
                <a:latin typeface="Montserrat" panose="00000500000000000000" pitchFamily="2" charset="-52"/>
              </a:rPr>
              <a:t>Да</a:t>
            </a:r>
            <a:r>
              <a:rPr lang="en-US" sz="2400" dirty="0">
                <a:latin typeface="Montserrat" panose="00000500000000000000" pitchFamily="2" charset="-52"/>
              </a:rPr>
              <a:t>|</a:t>
            </a:r>
            <a:r>
              <a:rPr lang="ru-RU" sz="2400" dirty="0">
                <a:latin typeface="Montserrat" panose="00000500000000000000" pitchFamily="2" charset="-52"/>
              </a:rPr>
              <a:t>10</a:t>
            </a:r>
            <a:r>
              <a:rPr lang="en-US" sz="2400" dirty="0">
                <a:latin typeface="Montserrat" panose="00000500000000000000" pitchFamily="2" charset="-52"/>
              </a:rPr>
              <a:t>45</a:t>
            </a:r>
            <a:endParaRPr lang="ru-RU" sz="2400" dirty="0">
              <a:latin typeface="Montserrat" panose="00000500000000000000" pitchFamily="2" charset="-52"/>
            </a:endParaRPr>
          </a:p>
          <a:p>
            <a:pPr algn="ctr"/>
            <a:r>
              <a:rPr lang="ru-RU" sz="2400" dirty="0">
                <a:latin typeface="Montserrat" panose="00000500000000000000" pitchFamily="2" charset="-52"/>
              </a:rPr>
              <a:t>Нет</a:t>
            </a:r>
            <a:r>
              <a:rPr lang="en-US" sz="2400" dirty="0">
                <a:latin typeface="Montserrat" panose="00000500000000000000" pitchFamily="2" charset="-52"/>
              </a:rPr>
              <a:t> |</a:t>
            </a:r>
            <a:r>
              <a:rPr lang="ru-RU" sz="2400" dirty="0">
                <a:latin typeface="Montserrat" panose="00000500000000000000" pitchFamily="2" charset="-52"/>
              </a:rPr>
              <a:t>1125</a:t>
            </a: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43B75467-08F3-44F3-B8CF-A15E131ABC53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8157809" y="4862432"/>
            <a:ext cx="1123782" cy="46442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9540E77B-B47C-4716-96B4-C80F3F850527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9281591" y="4862432"/>
            <a:ext cx="1170500" cy="45521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6FE31CA-F29A-4775-AC41-D79EE59A6AB1}"/>
              </a:ext>
            </a:extLst>
          </p:cNvPr>
          <p:cNvSpPr txBox="1"/>
          <p:nvPr/>
        </p:nvSpPr>
        <p:spPr>
          <a:xfrm>
            <a:off x="8208053" y="2069443"/>
            <a:ext cx="736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Да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FC05D5-FEC4-4272-95B7-E54D78337743}"/>
              </a:ext>
            </a:extLst>
          </p:cNvPr>
          <p:cNvSpPr txBox="1"/>
          <p:nvPr/>
        </p:nvSpPr>
        <p:spPr>
          <a:xfrm>
            <a:off x="10163304" y="2085844"/>
            <a:ext cx="1028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Нет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96C0C3-B75A-4647-AE42-C66D97BCF673}"/>
              </a:ext>
            </a:extLst>
          </p:cNvPr>
          <p:cNvSpPr txBox="1"/>
          <p:nvPr/>
        </p:nvSpPr>
        <p:spPr>
          <a:xfrm>
            <a:off x="7639303" y="4720630"/>
            <a:ext cx="736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Да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492534-8D5F-4720-B779-56B747845AF8}"/>
              </a:ext>
            </a:extLst>
          </p:cNvPr>
          <p:cNvSpPr txBox="1"/>
          <p:nvPr/>
        </p:nvSpPr>
        <p:spPr>
          <a:xfrm>
            <a:off x="10220602" y="4688638"/>
            <a:ext cx="1028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Нет</a:t>
            </a:r>
          </a:p>
        </p:txBody>
      </p:sp>
      <p:graphicFrame>
        <p:nvGraphicFramePr>
          <p:cNvPr id="22" name="Таблица 21">
            <a:extLst>
              <a:ext uri="{FF2B5EF4-FFF2-40B4-BE49-F238E27FC236}">
                <a16:creationId xmlns:a16="http://schemas.microsoft.com/office/drawing/2014/main" id="{BD3EA1BC-5813-4F7F-A54C-82EA5D8F4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074441"/>
              </p:ext>
            </p:extLst>
          </p:nvPr>
        </p:nvGraphicFramePr>
        <p:xfrm>
          <a:off x="356191" y="1911275"/>
          <a:ext cx="6112578" cy="3459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1398">
                  <a:extLst>
                    <a:ext uri="{9D8B030D-6E8A-4147-A177-3AD203B41FA5}">
                      <a16:colId xmlns:a16="http://schemas.microsoft.com/office/drawing/2014/main" val="4014200411"/>
                    </a:ext>
                  </a:extLst>
                </a:gridCol>
                <a:gridCol w="2587752">
                  <a:extLst>
                    <a:ext uri="{9D8B030D-6E8A-4147-A177-3AD203B41FA5}">
                      <a16:colId xmlns:a16="http://schemas.microsoft.com/office/drawing/2014/main" val="3315376193"/>
                    </a:ext>
                  </a:extLst>
                </a:gridCol>
                <a:gridCol w="2503428">
                  <a:extLst>
                    <a:ext uri="{9D8B030D-6E8A-4147-A177-3AD203B41FA5}">
                      <a16:colId xmlns:a16="http://schemas.microsoft.com/office/drawing/2014/main" val="3067281319"/>
                    </a:ext>
                  </a:extLst>
                </a:gridCol>
              </a:tblGrid>
              <a:tr h="91363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3200" u="none" strike="noStrike" dirty="0">
                          <a:effectLst/>
                        </a:rPr>
                        <a:t>Пол</a:t>
                      </a:r>
                      <a:endParaRPr lang="ru-RU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3200" u="none" strike="noStrike" dirty="0">
                          <a:effectLst/>
                        </a:rPr>
                        <a:t>Живет в общежитии</a:t>
                      </a:r>
                      <a:endParaRPr lang="ru-RU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3200" u="none" strike="noStrike" dirty="0">
                          <a:effectLst/>
                        </a:rPr>
                        <a:t>Отчислен в первый год</a:t>
                      </a: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986339"/>
                  </a:ext>
                </a:extLst>
              </a:tr>
              <a:tr h="30957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3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М</a:t>
                      </a:r>
                      <a:endParaRPr lang="ru-RU" sz="3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3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Нет</a:t>
                      </a:r>
                      <a:endParaRPr lang="ru-RU" sz="3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32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Нет</a:t>
                      </a:r>
                      <a:endParaRPr lang="ru-RU" sz="3200" b="0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272428"/>
                  </a:ext>
                </a:extLst>
              </a:tr>
              <a:tr h="30957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3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Ж</a:t>
                      </a:r>
                      <a:endParaRPr lang="ru-RU" sz="3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3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Нет</a:t>
                      </a:r>
                      <a:endParaRPr lang="ru-RU" sz="3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3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Да</a:t>
                      </a:r>
                      <a:endParaRPr lang="ru-RU" sz="3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2544776"/>
                  </a:ext>
                </a:extLst>
              </a:tr>
              <a:tr h="30957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3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М</a:t>
                      </a:r>
                      <a:endParaRPr lang="ru-RU" sz="3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3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Да</a:t>
                      </a:r>
                      <a:endParaRPr lang="ru-RU" sz="3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3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Да</a:t>
                      </a:r>
                      <a:endParaRPr lang="ru-RU" sz="3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934924"/>
                  </a:ext>
                </a:extLst>
              </a:tr>
              <a:tr h="30957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3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Ж</a:t>
                      </a:r>
                      <a:endParaRPr lang="ru-RU" sz="3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3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Нет</a:t>
                      </a:r>
                      <a:endParaRPr lang="ru-RU" sz="3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3200" u="none" strike="noStrike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Нет</a:t>
                      </a:r>
                    </a:p>
                  </a:txBody>
                  <a:tcPr marL="7620" marR="7620" marT="7620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382882"/>
                  </a:ext>
                </a:extLst>
              </a:tr>
              <a:tr h="30957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3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М</a:t>
                      </a:r>
                      <a:endParaRPr lang="ru-RU" sz="3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3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Да</a:t>
                      </a:r>
                      <a:endParaRPr lang="ru-RU" sz="3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3200" u="none" strike="noStrike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Нет</a:t>
                      </a:r>
                    </a:p>
                  </a:txBody>
                  <a:tcPr marL="7620" marR="7620" marT="7620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545379"/>
                  </a:ext>
                </a:extLst>
              </a:tr>
            </a:tbl>
          </a:graphicData>
        </a:graphic>
      </p:graphicFrame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D361C6B5-DEAB-45F7-83A6-D578A69B7318}"/>
              </a:ext>
            </a:extLst>
          </p:cNvPr>
          <p:cNvSpPr/>
          <p:nvPr/>
        </p:nvSpPr>
        <p:spPr>
          <a:xfrm>
            <a:off x="321353" y="5995285"/>
            <a:ext cx="67970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Оцениваем частоту встречаемости</a:t>
            </a:r>
            <a:endParaRPr lang="en-US" sz="2800" b="0" i="0" dirty="0">
              <a:solidFill>
                <a:schemeClr val="bg1"/>
              </a:solidFill>
              <a:effectLst/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62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  <p:bldP spid="18" grpId="0"/>
      <p:bldP spid="19" grpId="0"/>
      <p:bldP spid="20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2505116" y="1300350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Есть ли вопросы</a:t>
            </a: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9;p26">
            <a:extLst>
              <a:ext uri="{FF2B5EF4-FFF2-40B4-BE49-F238E27FC236}">
                <a16:creationId xmlns:a16="http://schemas.microsoft.com/office/drawing/2014/main" id="{5651F600-7461-4DE3-8B0F-37F23E5EB074}"/>
              </a:ext>
            </a:extLst>
          </p:cNvPr>
          <p:cNvSpPr txBox="1"/>
          <p:nvPr/>
        </p:nvSpPr>
        <p:spPr>
          <a:xfrm>
            <a:off x="2505115" y="2182897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Материалы на платформе?</a:t>
            </a:r>
          </a:p>
        </p:txBody>
      </p:sp>
      <p:sp>
        <p:nvSpPr>
          <p:cNvPr id="11" name="Google Shape;139;p26">
            <a:extLst>
              <a:ext uri="{FF2B5EF4-FFF2-40B4-BE49-F238E27FC236}">
                <a16:creationId xmlns:a16="http://schemas.microsoft.com/office/drawing/2014/main" id="{F352840C-215C-4A2B-9783-6E0D0C6BA886}"/>
              </a:ext>
            </a:extLst>
          </p:cNvPr>
          <p:cNvSpPr txBox="1"/>
          <p:nvPr/>
        </p:nvSpPr>
        <p:spPr>
          <a:xfrm>
            <a:off x="2505114" y="3603993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Как там </a:t>
            </a:r>
            <a:r>
              <a:rPr lang="en-US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Kaggle?</a:t>
            </a:r>
            <a:endParaRPr lang="ru-RU" sz="399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" name="Google Shape;139;p26">
            <a:extLst>
              <a:ext uri="{FF2B5EF4-FFF2-40B4-BE49-F238E27FC236}">
                <a16:creationId xmlns:a16="http://schemas.microsoft.com/office/drawing/2014/main" id="{95B40C04-3751-430F-8AEF-A111C0EBE990}"/>
              </a:ext>
            </a:extLst>
          </p:cNvPr>
          <p:cNvSpPr txBox="1"/>
          <p:nvPr/>
        </p:nvSpPr>
        <p:spPr>
          <a:xfrm>
            <a:off x="2505113" y="2889802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Тесты «норм»?</a:t>
            </a:r>
          </a:p>
        </p:txBody>
      </p:sp>
    </p:spTree>
    <p:extLst>
      <p:ext uri="{BB962C8B-B14F-4D97-AF65-F5344CB8AC3E}">
        <p14:creationId xmlns:p14="http://schemas.microsoft.com/office/powerpoint/2010/main" val="133859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E324D83-C6D4-4B18-8577-31A29369D32D}"/>
              </a:ext>
            </a:extLst>
          </p:cNvPr>
          <p:cNvSpPr/>
          <p:nvPr/>
        </p:nvSpPr>
        <p:spPr>
          <a:xfrm>
            <a:off x="3420577" y="733938"/>
            <a:ext cx="54906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Числовые Переменные</a:t>
            </a:r>
            <a:endParaRPr lang="en-US" sz="3200" b="1" i="0" dirty="0">
              <a:solidFill>
                <a:schemeClr val="bg1"/>
              </a:solidFill>
              <a:effectLst/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154E99BC-8280-48EA-B4E3-14AD4EB09C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386548"/>
              </p:ext>
            </p:extLst>
          </p:nvPr>
        </p:nvGraphicFramePr>
        <p:xfrm>
          <a:off x="577421" y="2072405"/>
          <a:ext cx="4483041" cy="34797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79613">
                  <a:extLst>
                    <a:ext uri="{9D8B030D-6E8A-4147-A177-3AD203B41FA5}">
                      <a16:colId xmlns:a16="http://schemas.microsoft.com/office/drawing/2014/main" val="1824479943"/>
                    </a:ext>
                  </a:extLst>
                </a:gridCol>
                <a:gridCol w="2503428">
                  <a:extLst>
                    <a:ext uri="{9D8B030D-6E8A-4147-A177-3AD203B41FA5}">
                      <a16:colId xmlns:a16="http://schemas.microsoft.com/office/drawing/2014/main" val="3067281319"/>
                    </a:ext>
                  </a:extLst>
                </a:gridCol>
              </a:tblGrid>
              <a:tr h="1003293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Балл ЕГЭ</a:t>
                      </a: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3200" u="none" strike="noStrike" dirty="0">
                          <a:effectLst/>
                        </a:rPr>
                        <a:t>Отчислен в первый год</a:t>
                      </a: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986339"/>
                  </a:ext>
                </a:extLst>
              </a:tr>
              <a:tr h="30957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3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85</a:t>
                      </a:r>
                      <a:endParaRPr lang="ru-RU" sz="3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32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Нет</a:t>
                      </a:r>
                      <a:endParaRPr lang="ru-RU" sz="3200" b="0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272428"/>
                  </a:ext>
                </a:extLst>
              </a:tr>
              <a:tr h="30957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3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90</a:t>
                      </a:r>
                      <a:endParaRPr lang="ru-RU" sz="3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3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Да</a:t>
                      </a:r>
                      <a:endParaRPr lang="ru-RU" sz="3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2544776"/>
                  </a:ext>
                </a:extLst>
              </a:tr>
              <a:tr h="30957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3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70</a:t>
                      </a:r>
                      <a:endParaRPr lang="ru-RU" sz="3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3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Да</a:t>
                      </a:r>
                      <a:endParaRPr lang="ru-RU" sz="3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934924"/>
                  </a:ext>
                </a:extLst>
              </a:tr>
              <a:tr h="30957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3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76</a:t>
                      </a:r>
                      <a:endParaRPr lang="ru-RU" sz="3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3200" u="none" strike="noStrike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Нет</a:t>
                      </a:r>
                    </a:p>
                  </a:txBody>
                  <a:tcPr marL="7620" marR="7620" marT="7620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382882"/>
                  </a:ext>
                </a:extLst>
              </a:tr>
              <a:tr h="30957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3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55</a:t>
                      </a:r>
                      <a:endParaRPr lang="ru-RU" sz="3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3200" u="none" strike="noStrike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Нет</a:t>
                      </a:r>
                    </a:p>
                  </a:txBody>
                  <a:tcPr marL="7620" marR="7620" marT="7620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545379"/>
                  </a:ext>
                </a:extLst>
              </a:tr>
            </a:tbl>
          </a:graphicData>
        </a:graphic>
      </p:graphicFrame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D300BF9-D4C3-477D-8253-61EA80C24121}"/>
              </a:ext>
            </a:extLst>
          </p:cNvPr>
          <p:cNvSpPr/>
          <p:nvPr/>
        </p:nvSpPr>
        <p:spPr>
          <a:xfrm>
            <a:off x="200241" y="6096321"/>
            <a:ext cx="59683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Отсортируем по значению</a:t>
            </a:r>
            <a:endParaRPr lang="en-US" sz="3200" b="0" i="0" dirty="0">
              <a:solidFill>
                <a:schemeClr val="bg1"/>
              </a:solidFill>
              <a:effectLst/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34999314-24B0-44D7-A317-0D0C1324EC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694769"/>
              </p:ext>
            </p:extLst>
          </p:nvPr>
        </p:nvGraphicFramePr>
        <p:xfrm>
          <a:off x="570744" y="2072405"/>
          <a:ext cx="4483041" cy="34797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79613">
                  <a:extLst>
                    <a:ext uri="{9D8B030D-6E8A-4147-A177-3AD203B41FA5}">
                      <a16:colId xmlns:a16="http://schemas.microsoft.com/office/drawing/2014/main" val="1824479943"/>
                    </a:ext>
                  </a:extLst>
                </a:gridCol>
                <a:gridCol w="2503428">
                  <a:extLst>
                    <a:ext uri="{9D8B030D-6E8A-4147-A177-3AD203B41FA5}">
                      <a16:colId xmlns:a16="http://schemas.microsoft.com/office/drawing/2014/main" val="3067281319"/>
                    </a:ext>
                  </a:extLst>
                </a:gridCol>
              </a:tblGrid>
              <a:tr h="1003293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Балл ЕГЭ</a:t>
                      </a: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3200" u="none" strike="noStrike" dirty="0">
                          <a:effectLst/>
                        </a:rPr>
                        <a:t>Отчислен в первый год</a:t>
                      </a:r>
                    </a:p>
                  </a:txBody>
                  <a:tcPr marL="7620" marR="7620" marT="7620" marB="0"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986339"/>
                  </a:ext>
                </a:extLst>
              </a:tr>
              <a:tr h="3095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55</a:t>
                      </a:r>
                      <a:endParaRPr lang="ru-RU" sz="3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32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Нет</a:t>
                      </a:r>
                      <a:endParaRPr lang="ru-RU" sz="3200" b="0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272428"/>
                  </a:ext>
                </a:extLst>
              </a:tr>
              <a:tr h="3095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70</a:t>
                      </a:r>
                      <a:endParaRPr lang="ru-RU" sz="3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3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Да</a:t>
                      </a:r>
                      <a:endParaRPr lang="ru-RU" sz="3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2544776"/>
                  </a:ext>
                </a:extLst>
              </a:tr>
              <a:tr h="3095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76</a:t>
                      </a:r>
                      <a:endParaRPr lang="ru-RU" sz="3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32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Нет</a:t>
                      </a:r>
                      <a:endParaRPr lang="ru-RU" sz="3200" b="0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934924"/>
                  </a:ext>
                </a:extLst>
              </a:tr>
              <a:tr h="3095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85</a:t>
                      </a:r>
                      <a:endParaRPr lang="ru-RU" sz="3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ru-RU" sz="3200" u="none" strike="noStrike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Нет</a:t>
                      </a:r>
                    </a:p>
                  </a:txBody>
                  <a:tcPr marL="7620" marR="7620" marT="7620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382882"/>
                  </a:ext>
                </a:extLst>
              </a:tr>
              <a:tr h="3095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90</a:t>
                      </a:r>
                      <a:endParaRPr lang="ru-RU" sz="3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3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Да</a:t>
                      </a:r>
                      <a:endParaRPr lang="ru-RU" sz="3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3636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545379"/>
                  </a:ext>
                </a:extLst>
              </a:tr>
            </a:tbl>
          </a:graphicData>
        </a:graphic>
      </p:graphicFrame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4A6C8097-4B51-4AAC-AEE9-66FC885EA345}"/>
              </a:ext>
            </a:extLst>
          </p:cNvPr>
          <p:cNvSpPr/>
          <p:nvPr/>
        </p:nvSpPr>
        <p:spPr>
          <a:xfrm>
            <a:off x="8174910" y="4494377"/>
            <a:ext cx="1833269" cy="8277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Балл ЕГЭ</a:t>
            </a:r>
          </a:p>
          <a:p>
            <a:pPr algn="ctr"/>
            <a:r>
              <a:rPr lang="ru-RU" sz="2400" dirty="0">
                <a:latin typeface="Montserrat" panose="00000500000000000000" pitchFamily="2" charset="-52"/>
              </a:rPr>
              <a:t> </a:t>
            </a:r>
            <a:r>
              <a:rPr lang="en-US" sz="2400" dirty="0">
                <a:latin typeface="Montserrat" panose="00000500000000000000" pitchFamily="2" charset="-52"/>
              </a:rPr>
              <a:t>&gt; </a:t>
            </a:r>
            <a:r>
              <a:rPr lang="ru-RU" sz="2400" dirty="0">
                <a:latin typeface="Montserrat" panose="00000500000000000000" pitchFamily="2" charset="-52"/>
              </a:rPr>
              <a:t>75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F60FBA16-38D5-4A52-B26A-E8F262C4D4CF}"/>
              </a:ext>
            </a:extLst>
          </p:cNvPr>
          <p:cNvSpPr/>
          <p:nvPr/>
        </p:nvSpPr>
        <p:spPr>
          <a:xfrm>
            <a:off x="6911518" y="5632249"/>
            <a:ext cx="1979018" cy="11351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latin typeface="Montserrat" panose="00000500000000000000" pitchFamily="2" charset="-52"/>
            </a:endParaRPr>
          </a:p>
          <a:p>
            <a:pPr algn="ctr"/>
            <a:r>
              <a:rPr lang="ru-RU" sz="2400" dirty="0">
                <a:latin typeface="Montserrat" panose="00000500000000000000" pitchFamily="2" charset="-52"/>
              </a:rPr>
              <a:t>Отчислен</a:t>
            </a:r>
          </a:p>
          <a:p>
            <a:pPr algn="ctr"/>
            <a:r>
              <a:rPr lang="ru-RU" sz="2400" dirty="0">
                <a:latin typeface="Montserrat" panose="00000500000000000000" pitchFamily="2" charset="-52"/>
              </a:rPr>
              <a:t>Да</a:t>
            </a:r>
            <a:r>
              <a:rPr lang="en-US" sz="2400" dirty="0">
                <a:latin typeface="Montserrat" panose="00000500000000000000" pitchFamily="2" charset="-52"/>
              </a:rPr>
              <a:t>|935</a:t>
            </a:r>
            <a:endParaRPr lang="ru-RU" sz="2400" dirty="0">
              <a:latin typeface="Montserrat" panose="00000500000000000000" pitchFamily="2" charset="-52"/>
            </a:endParaRPr>
          </a:p>
          <a:p>
            <a:pPr algn="ctr"/>
            <a:r>
              <a:rPr lang="ru-RU" sz="2400" dirty="0">
                <a:latin typeface="Montserrat" panose="00000500000000000000" pitchFamily="2" charset="-52"/>
              </a:rPr>
              <a:t>Нет</a:t>
            </a:r>
            <a:r>
              <a:rPr lang="en-US" sz="2400" dirty="0">
                <a:latin typeface="Montserrat" panose="00000500000000000000" pitchFamily="2" charset="-52"/>
              </a:rPr>
              <a:t> |436</a:t>
            </a:r>
            <a:endParaRPr lang="ru-RU" sz="2400" dirty="0">
              <a:latin typeface="Montserrat" panose="00000500000000000000" pitchFamily="2" charset="-52"/>
            </a:endParaRPr>
          </a:p>
          <a:p>
            <a:pPr algn="ctr"/>
            <a:endParaRPr lang="ru-RU" sz="2400" dirty="0">
              <a:latin typeface="Montserrat" panose="00000500000000000000" pitchFamily="2" charset="-52"/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2449A67C-38EB-4A08-B20D-ECF3FA337CDA}"/>
              </a:ext>
            </a:extLst>
          </p:cNvPr>
          <p:cNvSpPr/>
          <p:nvPr/>
        </p:nvSpPr>
        <p:spPr>
          <a:xfrm>
            <a:off x="9696308" y="5623035"/>
            <a:ext cx="1979017" cy="114441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Отчислен</a:t>
            </a:r>
          </a:p>
          <a:p>
            <a:pPr algn="ctr"/>
            <a:r>
              <a:rPr lang="ru-RU" sz="2400" dirty="0">
                <a:latin typeface="Montserrat" panose="00000500000000000000" pitchFamily="2" charset="-52"/>
              </a:rPr>
              <a:t>Да</a:t>
            </a:r>
            <a:r>
              <a:rPr lang="en-US" sz="2400" dirty="0">
                <a:latin typeface="Montserrat" panose="00000500000000000000" pitchFamily="2" charset="-52"/>
              </a:rPr>
              <a:t>|</a:t>
            </a:r>
            <a:r>
              <a:rPr lang="ru-RU" sz="2400" dirty="0">
                <a:latin typeface="Montserrat" panose="00000500000000000000" pitchFamily="2" charset="-52"/>
              </a:rPr>
              <a:t>659</a:t>
            </a:r>
          </a:p>
          <a:p>
            <a:pPr algn="ctr"/>
            <a:r>
              <a:rPr lang="ru-RU" sz="2400" dirty="0">
                <a:latin typeface="Montserrat" panose="00000500000000000000" pitchFamily="2" charset="-52"/>
              </a:rPr>
              <a:t>Нет</a:t>
            </a:r>
            <a:r>
              <a:rPr lang="en-US" sz="2400" dirty="0">
                <a:latin typeface="Montserrat" panose="00000500000000000000" pitchFamily="2" charset="-52"/>
              </a:rPr>
              <a:t> |</a:t>
            </a:r>
            <a:r>
              <a:rPr lang="ru-RU" sz="2400" dirty="0">
                <a:latin typeface="Montserrat" panose="00000500000000000000" pitchFamily="2" charset="-52"/>
              </a:rPr>
              <a:t>1224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5E6E2847-22A4-4ADC-92B4-F003721F02DE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7901027" y="5322116"/>
            <a:ext cx="1190518" cy="31013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596139E4-0F5B-4A0F-822C-C18078A30BD4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9091545" y="5322116"/>
            <a:ext cx="1594272" cy="30091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2DB63D6-21EE-4EE9-A032-007D219BE0A5}"/>
              </a:ext>
            </a:extLst>
          </p:cNvPr>
          <p:cNvSpPr txBox="1"/>
          <p:nvPr/>
        </p:nvSpPr>
        <p:spPr>
          <a:xfrm>
            <a:off x="7297977" y="4953963"/>
            <a:ext cx="736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Да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E40A9-D315-4DC9-90BE-A7F391B4AC7E}"/>
              </a:ext>
            </a:extLst>
          </p:cNvPr>
          <p:cNvSpPr txBox="1"/>
          <p:nvPr/>
        </p:nvSpPr>
        <p:spPr>
          <a:xfrm>
            <a:off x="10335959" y="4935380"/>
            <a:ext cx="1028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Нет</a:t>
            </a:r>
          </a:p>
        </p:txBody>
      </p:sp>
      <p:sp>
        <p:nvSpPr>
          <p:cNvPr id="18" name="Стрелка: вниз 17">
            <a:extLst>
              <a:ext uri="{FF2B5EF4-FFF2-40B4-BE49-F238E27FC236}">
                <a16:creationId xmlns:a16="http://schemas.microsoft.com/office/drawing/2014/main" id="{053BD39D-036E-4D01-869C-111FE868F653}"/>
              </a:ext>
            </a:extLst>
          </p:cNvPr>
          <p:cNvSpPr/>
          <p:nvPr/>
        </p:nvSpPr>
        <p:spPr>
          <a:xfrm rot="5400000">
            <a:off x="5158803" y="2916386"/>
            <a:ext cx="478280" cy="6519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3CE9D3B-5FCB-4E9F-8789-8F36B12E0445}"/>
              </a:ext>
            </a:extLst>
          </p:cNvPr>
          <p:cNvSpPr/>
          <p:nvPr/>
        </p:nvSpPr>
        <p:spPr>
          <a:xfrm>
            <a:off x="440701" y="3242381"/>
            <a:ext cx="152942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</a:rPr>
              <a:t>62.5</a:t>
            </a:r>
          </a:p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</a:rPr>
              <a:t>73</a:t>
            </a:r>
          </a:p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</a:rPr>
              <a:t>80.5</a:t>
            </a:r>
          </a:p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</a:rPr>
              <a:t>87.5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5CCB6B2E-0838-41AE-995A-C5780D7BEF94}"/>
              </a:ext>
            </a:extLst>
          </p:cNvPr>
          <p:cNvSpPr/>
          <p:nvPr/>
        </p:nvSpPr>
        <p:spPr>
          <a:xfrm>
            <a:off x="6481136" y="3238901"/>
            <a:ext cx="360000" cy="360030"/>
          </a:xfrm>
          <a:prstGeom prst="ellipse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4EDBFBAF-496A-4F8E-A45F-1DD4717A7315}"/>
              </a:ext>
            </a:extLst>
          </p:cNvPr>
          <p:cNvSpPr/>
          <p:nvPr/>
        </p:nvSpPr>
        <p:spPr>
          <a:xfrm>
            <a:off x="9404504" y="3275446"/>
            <a:ext cx="360000" cy="360030"/>
          </a:xfrm>
          <a:prstGeom prst="ellipse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838D0363-2161-4719-B27D-4AC1A022F3E7}"/>
              </a:ext>
            </a:extLst>
          </p:cNvPr>
          <p:cNvSpPr/>
          <p:nvPr/>
        </p:nvSpPr>
        <p:spPr>
          <a:xfrm>
            <a:off x="8698121" y="3269036"/>
            <a:ext cx="360000" cy="360030"/>
          </a:xfrm>
          <a:prstGeom prst="ellipse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CD6B6D63-096B-41C5-BAB3-F11A8DFDFB06}"/>
              </a:ext>
            </a:extLst>
          </p:cNvPr>
          <p:cNvSpPr/>
          <p:nvPr/>
        </p:nvSpPr>
        <p:spPr>
          <a:xfrm>
            <a:off x="7572326" y="3264173"/>
            <a:ext cx="360000" cy="3600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B56906EA-57F9-40A5-BA6C-7BDB0F3309D8}"/>
              </a:ext>
            </a:extLst>
          </p:cNvPr>
          <p:cNvSpPr/>
          <p:nvPr/>
        </p:nvSpPr>
        <p:spPr>
          <a:xfrm>
            <a:off x="11328336" y="3224611"/>
            <a:ext cx="360000" cy="3600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0C400CE9-035F-467F-B398-486D27407477}"/>
              </a:ext>
            </a:extLst>
          </p:cNvPr>
          <p:cNvSpPr/>
          <p:nvPr/>
        </p:nvSpPr>
        <p:spPr>
          <a:xfrm>
            <a:off x="6805499" y="2753809"/>
            <a:ext cx="106019" cy="52537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B08E9709-17DD-49DF-A735-42D3D956CD96}"/>
                  </a:ext>
                </a:extLst>
              </p:cNvPr>
              <p:cNvSpPr/>
              <p:nvPr/>
            </p:nvSpPr>
            <p:spPr>
              <a:xfrm>
                <a:off x="9174110" y="3565092"/>
                <a:ext cx="103656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func>
                    </m:oMath>
                  </m:oMathPara>
                </a14:m>
                <a:endParaRPr lang="ru-RU" sz="24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B08E9709-17DD-49DF-A735-42D3D956CD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4110" y="3565092"/>
                <a:ext cx="103656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Полилиния: фигура 38">
            <a:extLst>
              <a:ext uri="{FF2B5EF4-FFF2-40B4-BE49-F238E27FC236}">
                <a16:creationId xmlns:a16="http://schemas.microsoft.com/office/drawing/2014/main" id="{C07CC62B-4291-4EA4-AE07-491FD3A83CBF}"/>
              </a:ext>
            </a:extLst>
          </p:cNvPr>
          <p:cNvSpPr/>
          <p:nvPr/>
        </p:nvSpPr>
        <p:spPr>
          <a:xfrm>
            <a:off x="6841136" y="3887607"/>
            <a:ext cx="5126736" cy="408432"/>
          </a:xfrm>
          <a:custGeom>
            <a:avLst/>
            <a:gdLst>
              <a:gd name="connsiteX0" fmla="*/ 0 w 5126736"/>
              <a:gd name="connsiteY0" fmla="*/ 140208 h 408432"/>
              <a:gd name="connsiteX1" fmla="*/ 42672 w 5126736"/>
              <a:gd name="connsiteY1" fmla="*/ 134112 h 408432"/>
              <a:gd name="connsiteX2" fmla="*/ 60960 w 5126736"/>
              <a:gd name="connsiteY2" fmla="*/ 128016 h 408432"/>
              <a:gd name="connsiteX3" fmla="*/ 347472 w 5126736"/>
              <a:gd name="connsiteY3" fmla="*/ 115824 h 408432"/>
              <a:gd name="connsiteX4" fmla="*/ 414528 w 5126736"/>
              <a:gd name="connsiteY4" fmla="*/ 97536 h 408432"/>
              <a:gd name="connsiteX5" fmla="*/ 463296 w 5126736"/>
              <a:gd name="connsiteY5" fmla="*/ 73152 h 408432"/>
              <a:gd name="connsiteX6" fmla="*/ 481584 w 5126736"/>
              <a:gd name="connsiteY6" fmla="*/ 60960 h 408432"/>
              <a:gd name="connsiteX7" fmla="*/ 505968 w 5126736"/>
              <a:gd name="connsiteY7" fmla="*/ 54864 h 408432"/>
              <a:gd name="connsiteX8" fmla="*/ 566928 w 5126736"/>
              <a:gd name="connsiteY8" fmla="*/ 24384 h 408432"/>
              <a:gd name="connsiteX9" fmla="*/ 585216 w 5126736"/>
              <a:gd name="connsiteY9" fmla="*/ 12192 h 408432"/>
              <a:gd name="connsiteX10" fmla="*/ 627888 w 5126736"/>
              <a:gd name="connsiteY10" fmla="*/ 0 h 408432"/>
              <a:gd name="connsiteX11" fmla="*/ 932688 w 5126736"/>
              <a:gd name="connsiteY11" fmla="*/ 6096 h 408432"/>
              <a:gd name="connsiteX12" fmla="*/ 963168 w 5126736"/>
              <a:gd name="connsiteY12" fmla="*/ 18288 h 408432"/>
              <a:gd name="connsiteX13" fmla="*/ 999744 w 5126736"/>
              <a:gd name="connsiteY13" fmla="*/ 24384 h 408432"/>
              <a:gd name="connsiteX14" fmla="*/ 1036320 w 5126736"/>
              <a:gd name="connsiteY14" fmla="*/ 42672 h 408432"/>
              <a:gd name="connsiteX15" fmla="*/ 1054608 w 5126736"/>
              <a:gd name="connsiteY15" fmla="*/ 48768 h 408432"/>
              <a:gd name="connsiteX16" fmla="*/ 1078992 w 5126736"/>
              <a:gd name="connsiteY16" fmla="*/ 60960 h 408432"/>
              <a:gd name="connsiteX17" fmla="*/ 1109472 w 5126736"/>
              <a:gd name="connsiteY17" fmla="*/ 91440 h 408432"/>
              <a:gd name="connsiteX18" fmla="*/ 1121664 w 5126736"/>
              <a:gd name="connsiteY18" fmla="*/ 109728 h 408432"/>
              <a:gd name="connsiteX19" fmla="*/ 1139952 w 5126736"/>
              <a:gd name="connsiteY19" fmla="*/ 121920 h 408432"/>
              <a:gd name="connsiteX20" fmla="*/ 1158240 w 5126736"/>
              <a:gd name="connsiteY20" fmla="*/ 146304 h 408432"/>
              <a:gd name="connsiteX21" fmla="*/ 1176528 w 5126736"/>
              <a:gd name="connsiteY21" fmla="*/ 158496 h 408432"/>
              <a:gd name="connsiteX22" fmla="*/ 1200912 w 5126736"/>
              <a:gd name="connsiteY22" fmla="*/ 176784 h 408432"/>
              <a:gd name="connsiteX23" fmla="*/ 1261872 w 5126736"/>
              <a:gd name="connsiteY23" fmla="*/ 195072 h 408432"/>
              <a:gd name="connsiteX24" fmla="*/ 1280160 w 5126736"/>
              <a:gd name="connsiteY24" fmla="*/ 201168 h 408432"/>
              <a:gd name="connsiteX25" fmla="*/ 1755648 w 5126736"/>
              <a:gd name="connsiteY25" fmla="*/ 207264 h 408432"/>
              <a:gd name="connsiteX26" fmla="*/ 1773936 w 5126736"/>
              <a:gd name="connsiteY26" fmla="*/ 219456 h 408432"/>
              <a:gd name="connsiteX27" fmla="*/ 1804416 w 5126736"/>
              <a:gd name="connsiteY27" fmla="*/ 249936 h 408432"/>
              <a:gd name="connsiteX28" fmla="*/ 1877568 w 5126736"/>
              <a:gd name="connsiteY28" fmla="*/ 256032 h 408432"/>
              <a:gd name="connsiteX29" fmla="*/ 1987296 w 5126736"/>
              <a:gd name="connsiteY29" fmla="*/ 268224 h 408432"/>
              <a:gd name="connsiteX30" fmla="*/ 2084832 w 5126736"/>
              <a:gd name="connsiteY30" fmla="*/ 280416 h 408432"/>
              <a:gd name="connsiteX31" fmla="*/ 2103120 w 5126736"/>
              <a:gd name="connsiteY31" fmla="*/ 286512 h 408432"/>
              <a:gd name="connsiteX32" fmla="*/ 2292096 w 5126736"/>
              <a:gd name="connsiteY32" fmla="*/ 274320 h 408432"/>
              <a:gd name="connsiteX33" fmla="*/ 2340864 w 5126736"/>
              <a:gd name="connsiteY33" fmla="*/ 268224 h 408432"/>
              <a:gd name="connsiteX34" fmla="*/ 2401824 w 5126736"/>
              <a:gd name="connsiteY34" fmla="*/ 243840 h 408432"/>
              <a:gd name="connsiteX35" fmla="*/ 2426208 w 5126736"/>
              <a:gd name="connsiteY35" fmla="*/ 237744 h 408432"/>
              <a:gd name="connsiteX36" fmla="*/ 2481072 w 5126736"/>
              <a:gd name="connsiteY36" fmla="*/ 225552 h 408432"/>
              <a:gd name="connsiteX37" fmla="*/ 2712720 w 5126736"/>
              <a:gd name="connsiteY37" fmla="*/ 231648 h 408432"/>
              <a:gd name="connsiteX38" fmla="*/ 2749296 w 5126736"/>
              <a:gd name="connsiteY38" fmla="*/ 249936 h 408432"/>
              <a:gd name="connsiteX39" fmla="*/ 2791968 w 5126736"/>
              <a:gd name="connsiteY39" fmla="*/ 262128 h 408432"/>
              <a:gd name="connsiteX40" fmla="*/ 2852928 w 5126736"/>
              <a:gd name="connsiteY40" fmla="*/ 286512 h 408432"/>
              <a:gd name="connsiteX41" fmla="*/ 2889504 w 5126736"/>
              <a:gd name="connsiteY41" fmla="*/ 310896 h 408432"/>
              <a:gd name="connsiteX42" fmla="*/ 2968752 w 5126736"/>
              <a:gd name="connsiteY42" fmla="*/ 335280 h 408432"/>
              <a:gd name="connsiteX43" fmla="*/ 3023616 w 5126736"/>
              <a:gd name="connsiteY43" fmla="*/ 365760 h 408432"/>
              <a:gd name="connsiteX44" fmla="*/ 3041904 w 5126736"/>
              <a:gd name="connsiteY44" fmla="*/ 371856 h 408432"/>
              <a:gd name="connsiteX45" fmla="*/ 3096768 w 5126736"/>
              <a:gd name="connsiteY45" fmla="*/ 396240 h 408432"/>
              <a:gd name="connsiteX46" fmla="*/ 3133344 w 5126736"/>
              <a:gd name="connsiteY46" fmla="*/ 408432 h 408432"/>
              <a:gd name="connsiteX47" fmla="*/ 3377184 w 5126736"/>
              <a:gd name="connsiteY47" fmla="*/ 396240 h 408432"/>
              <a:gd name="connsiteX48" fmla="*/ 3425952 w 5126736"/>
              <a:gd name="connsiteY48" fmla="*/ 384048 h 408432"/>
              <a:gd name="connsiteX49" fmla="*/ 3450336 w 5126736"/>
              <a:gd name="connsiteY49" fmla="*/ 377952 h 408432"/>
              <a:gd name="connsiteX50" fmla="*/ 3468624 w 5126736"/>
              <a:gd name="connsiteY50" fmla="*/ 365760 h 408432"/>
              <a:gd name="connsiteX51" fmla="*/ 3572256 w 5126736"/>
              <a:gd name="connsiteY51" fmla="*/ 353568 h 408432"/>
              <a:gd name="connsiteX52" fmla="*/ 3614928 w 5126736"/>
              <a:gd name="connsiteY52" fmla="*/ 347472 h 408432"/>
              <a:gd name="connsiteX53" fmla="*/ 3639312 w 5126736"/>
              <a:gd name="connsiteY53" fmla="*/ 335280 h 408432"/>
              <a:gd name="connsiteX54" fmla="*/ 3663696 w 5126736"/>
              <a:gd name="connsiteY54" fmla="*/ 329184 h 408432"/>
              <a:gd name="connsiteX55" fmla="*/ 3681984 w 5126736"/>
              <a:gd name="connsiteY55" fmla="*/ 323088 h 408432"/>
              <a:gd name="connsiteX56" fmla="*/ 3706368 w 5126736"/>
              <a:gd name="connsiteY56" fmla="*/ 316992 h 408432"/>
              <a:gd name="connsiteX57" fmla="*/ 3761232 w 5126736"/>
              <a:gd name="connsiteY57" fmla="*/ 292608 h 408432"/>
              <a:gd name="connsiteX58" fmla="*/ 3779520 w 5126736"/>
              <a:gd name="connsiteY58" fmla="*/ 286512 h 408432"/>
              <a:gd name="connsiteX59" fmla="*/ 3803904 w 5126736"/>
              <a:gd name="connsiteY59" fmla="*/ 274320 h 408432"/>
              <a:gd name="connsiteX60" fmla="*/ 3858768 w 5126736"/>
              <a:gd name="connsiteY60" fmla="*/ 262128 h 408432"/>
              <a:gd name="connsiteX61" fmla="*/ 3895344 w 5126736"/>
              <a:gd name="connsiteY61" fmla="*/ 249936 h 408432"/>
              <a:gd name="connsiteX62" fmla="*/ 3925824 w 5126736"/>
              <a:gd name="connsiteY62" fmla="*/ 237744 h 408432"/>
              <a:gd name="connsiteX63" fmla="*/ 3968496 w 5126736"/>
              <a:gd name="connsiteY63" fmla="*/ 231648 h 408432"/>
              <a:gd name="connsiteX64" fmla="*/ 4005072 w 5126736"/>
              <a:gd name="connsiteY64" fmla="*/ 219456 h 408432"/>
              <a:gd name="connsiteX65" fmla="*/ 4114800 w 5126736"/>
              <a:gd name="connsiteY65" fmla="*/ 207264 h 408432"/>
              <a:gd name="connsiteX66" fmla="*/ 4370832 w 5126736"/>
              <a:gd name="connsiteY66" fmla="*/ 182880 h 408432"/>
              <a:gd name="connsiteX67" fmla="*/ 4437888 w 5126736"/>
              <a:gd name="connsiteY67" fmla="*/ 164592 h 408432"/>
              <a:gd name="connsiteX68" fmla="*/ 4480560 w 5126736"/>
              <a:gd name="connsiteY68" fmla="*/ 152400 h 408432"/>
              <a:gd name="connsiteX69" fmla="*/ 4498848 w 5126736"/>
              <a:gd name="connsiteY69" fmla="*/ 140208 h 408432"/>
              <a:gd name="connsiteX70" fmla="*/ 4529328 w 5126736"/>
              <a:gd name="connsiteY70" fmla="*/ 134112 h 408432"/>
              <a:gd name="connsiteX71" fmla="*/ 4578096 w 5126736"/>
              <a:gd name="connsiteY71" fmla="*/ 121920 h 408432"/>
              <a:gd name="connsiteX72" fmla="*/ 4663440 w 5126736"/>
              <a:gd name="connsiteY72" fmla="*/ 85344 h 408432"/>
              <a:gd name="connsiteX73" fmla="*/ 4681728 w 5126736"/>
              <a:gd name="connsiteY73" fmla="*/ 79248 h 408432"/>
              <a:gd name="connsiteX74" fmla="*/ 4828032 w 5126736"/>
              <a:gd name="connsiteY74" fmla="*/ 73152 h 408432"/>
              <a:gd name="connsiteX75" fmla="*/ 4852416 w 5126736"/>
              <a:gd name="connsiteY75" fmla="*/ 67056 h 408432"/>
              <a:gd name="connsiteX76" fmla="*/ 4870704 w 5126736"/>
              <a:gd name="connsiteY76" fmla="*/ 54864 h 408432"/>
              <a:gd name="connsiteX77" fmla="*/ 4962144 w 5126736"/>
              <a:gd name="connsiteY77" fmla="*/ 48768 h 408432"/>
              <a:gd name="connsiteX78" fmla="*/ 4980432 w 5126736"/>
              <a:gd name="connsiteY78" fmla="*/ 36576 h 408432"/>
              <a:gd name="connsiteX79" fmla="*/ 5029200 w 5126736"/>
              <a:gd name="connsiteY79" fmla="*/ 24384 h 408432"/>
              <a:gd name="connsiteX80" fmla="*/ 5126736 w 5126736"/>
              <a:gd name="connsiteY80" fmla="*/ 18288 h 40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5126736" h="408432">
                <a:moveTo>
                  <a:pt x="0" y="140208"/>
                </a:moveTo>
                <a:cubicBezTo>
                  <a:pt x="14224" y="138176"/>
                  <a:pt x="28583" y="136930"/>
                  <a:pt x="42672" y="134112"/>
                </a:cubicBezTo>
                <a:cubicBezTo>
                  <a:pt x="48973" y="132852"/>
                  <a:pt x="54546" y="128401"/>
                  <a:pt x="60960" y="128016"/>
                </a:cubicBezTo>
                <a:cubicBezTo>
                  <a:pt x="156379" y="122291"/>
                  <a:pt x="251968" y="119888"/>
                  <a:pt x="347472" y="115824"/>
                </a:cubicBezTo>
                <a:cubicBezTo>
                  <a:pt x="384951" y="109577"/>
                  <a:pt x="381328" y="112859"/>
                  <a:pt x="414528" y="97536"/>
                </a:cubicBezTo>
                <a:cubicBezTo>
                  <a:pt x="431030" y="89920"/>
                  <a:pt x="448174" y="83234"/>
                  <a:pt x="463296" y="73152"/>
                </a:cubicBezTo>
                <a:cubicBezTo>
                  <a:pt x="469392" y="69088"/>
                  <a:pt x="474850" y="63846"/>
                  <a:pt x="481584" y="60960"/>
                </a:cubicBezTo>
                <a:cubicBezTo>
                  <a:pt x="489285" y="57660"/>
                  <a:pt x="497840" y="56896"/>
                  <a:pt x="505968" y="54864"/>
                </a:cubicBezTo>
                <a:cubicBezTo>
                  <a:pt x="549515" y="25833"/>
                  <a:pt x="528329" y="34034"/>
                  <a:pt x="566928" y="24384"/>
                </a:cubicBezTo>
                <a:cubicBezTo>
                  <a:pt x="573024" y="20320"/>
                  <a:pt x="578663" y="15469"/>
                  <a:pt x="585216" y="12192"/>
                </a:cubicBezTo>
                <a:cubicBezTo>
                  <a:pt x="593961" y="7819"/>
                  <a:pt x="620075" y="1953"/>
                  <a:pt x="627888" y="0"/>
                </a:cubicBezTo>
                <a:cubicBezTo>
                  <a:pt x="729488" y="2032"/>
                  <a:pt x="831219" y="561"/>
                  <a:pt x="932688" y="6096"/>
                </a:cubicBezTo>
                <a:cubicBezTo>
                  <a:pt x="943614" y="6692"/>
                  <a:pt x="952611" y="15409"/>
                  <a:pt x="963168" y="18288"/>
                </a:cubicBezTo>
                <a:cubicBezTo>
                  <a:pt x="975093" y="21540"/>
                  <a:pt x="987678" y="21703"/>
                  <a:pt x="999744" y="24384"/>
                </a:cubicBezTo>
                <a:cubicBezTo>
                  <a:pt x="1027324" y="30513"/>
                  <a:pt x="1010015" y="29520"/>
                  <a:pt x="1036320" y="42672"/>
                </a:cubicBezTo>
                <a:cubicBezTo>
                  <a:pt x="1042067" y="45546"/>
                  <a:pt x="1048702" y="46237"/>
                  <a:pt x="1054608" y="48768"/>
                </a:cubicBezTo>
                <a:cubicBezTo>
                  <a:pt x="1062961" y="52348"/>
                  <a:pt x="1070864" y="56896"/>
                  <a:pt x="1078992" y="60960"/>
                </a:cubicBezTo>
                <a:cubicBezTo>
                  <a:pt x="1111504" y="109728"/>
                  <a:pt x="1068832" y="50800"/>
                  <a:pt x="1109472" y="91440"/>
                </a:cubicBezTo>
                <a:cubicBezTo>
                  <a:pt x="1114653" y="96621"/>
                  <a:pt x="1116483" y="104547"/>
                  <a:pt x="1121664" y="109728"/>
                </a:cubicBezTo>
                <a:cubicBezTo>
                  <a:pt x="1126845" y="114909"/>
                  <a:pt x="1134771" y="116739"/>
                  <a:pt x="1139952" y="121920"/>
                </a:cubicBezTo>
                <a:cubicBezTo>
                  <a:pt x="1147136" y="129104"/>
                  <a:pt x="1151056" y="139120"/>
                  <a:pt x="1158240" y="146304"/>
                </a:cubicBezTo>
                <a:cubicBezTo>
                  <a:pt x="1163421" y="151485"/>
                  <a:pt x="1170566" y="154238"/>
                  <a:pt x="1176528" y="158496"/>
                </a:cubicBezTo>
                <a:cubicBezTo>
                  <a:pt x="1184796" y="164401"/>
                  <a:pt x="1192031" y="171850"/>
                  <a:pt x="1200912" y="176784"/>
                </a:cubicBezTo>
                <a:cubicBezTo>
                  <a:pt x="1227719" y="191677"/>
                  <a:pt x="1233248" y="187916"/>
                  <a:pt x="1261872" y="195072"/>
                </a:cubicBezTo>
                <a:cubicBezTo>
                  <a:pt x="1268106" y="196630"/>
                  <a:pt x="1273736" y="201009"/>
                  <a:pt x="1280160" y="201168"/>
                </a:cubicBezTo>
                <a:cubicBezTo>
                  <a:pt x="1438621" y="205081"/>
                  <a:pt x="1597152" y="205232"/>
                  <a:pt x="1755648" y="207264"/>
                </a:cubicBezTo>
                <a:cubicBezTo>
                  <a:pt x="1761744" y="211328"/>
                  <a:pt x="1768755" y="214275"/>
                  <a:pt x="1773936" y="219456"/>
                </a:cubicBezTo>
                <a:cubicBezTo>
                  <a:pt x="1786128" y="231648"/>
                  <a:pt x="1784096" y="245872"/>
                  <a:pt x="1804416" y="249936"/>
                </a:cubicBezTo>
                <a:cubicBezTo>
                  <a:pt x="1828409" y="254735"/>
                  <a:pt x="1853221" y="253597"/>
                  <a:pt x="1877568" y="256032"/>
                </a:cubicBezTo>
                <a:cubicBezTo>
                  <a:pt x="1914186" y="259694"/>
                  <a:pt x="1987296" y="268224"/>
                  <a:pt x="1987296" y="268224"/>
                </a:cubicBezTo>
                <a:cubicBezTo>
                  <a:pt x="2035513" y="284296"/>
                  <a:pt x="1979411" y="267238"/>
                  <a:pt x="2084832" y="280416"/>
                </a:cubicBezTo>
                <a:cubicBezTo>
                  <a:pt x="2091208" y="281213"/>
                  <a:pt x="2097024" y="284480"/>
                  <a:pt x="2103120" y="286512"/>
                </a:cubicBezTo>
                <a:lnTo>
                  <a:pt x="2292096" y="274320"/>
                </a:lnTo>
                <a:cubicBezTo>
                  <a:pt x="2308430" y="273064"/>
                  <a:pt x="2324845" y="271657"/>
                  <a:pt x="2340864" y="268224"/>
                </a:cubicBezTo>
                <a:cubicBezTo>
                  <a:pt x="2392046" y="257256"/>
                  <a:pt x="2361713" y="258882"/>
                  <a:pt x="2401824" y="243840"/>
                </a:cubicBezTo>
                <a:cubicBezTo>
                  <a:pt x="2409669" y="240898"/>
                  <a:pt x="2418152" y="240046"/>
                  <a:pt x="2426208" y="237744"/>
                </a:cubicBezTo>
                <a:cubicBezTo>
                  <a:pt x="2468227" y="225738"/>
                  <a:pt x="2415065" y="236553"/>
                  <a:pt x="2481072" y="225552"/>
                </a:cubicBezTo>
                <a:cubicBezTo>
                  <a:pt x="2558288" y="227584"/>
                  <a:pt x="2635569" y="227885"/>
                  <a:pt x="2712720" y="231648"/>
                </a:cubicBezTo>
                <a:cubicBezTo>
                  <a:pt x="2732044" y="232591"/>
                  <a:pt x="2732405" y="242697"/>
                  <a:pt x="2749296" y="249936"/>
                </a:cubicBezTo>
                <a:cubicBezTo>
                  <a:pt x="2884910" y="308056"/>
                  <a:pt x="2685203" y="214677"/>
                  <a:pt x="2791968" y="262128"/>
                </a:cubicBezTo>
                <a:cubicBezTo>
                  <a:pt x="2848629" y="287311"/>
                  <a:pt x="2807581" y="275175"/>
                  <a:pt x="2852928" y="286512"/>
                </a:cubicBezTo>
                <a:cubicBezTo>
                  <a:pt x="2865120" y="294640"/>
                  <a:pt x="2876226" y="304699"/>
                  <a:pt x="2889504" y="310896"/>
                </a:cubicBezTo>
                <a:cubicBezTo>
                  <a:pt x="2996138" y="360658"/>
                  <a:pt x="2906621" y="311981"/>
                  <a:pt x="2968752" y="335280"/>
                </a:cubicBezTo>
                <a:cubicBezTo>
                  <a:pt x="2992235" y="344086"/>
                  <a:pt x="3000336" y="354120"/>
                  <a:pt x="3023616" y="365760"/>
                </a:cubicBezTo>
                <a:cubicBezTo>
                  <a:pt x="3029363" y="368634"/>
                  <a:pt x="3035808" y="369824"/>
                  <a:pt x="3041904" y="371856"/>
                </a:cubicBezTo>
                <a:cubicBezTo>
                  <a:pt x="3080620" y="400893"/>
                  <a:pt x="3050163" y="383529"/>
                  <a:pt x="3096768" y="396240"/>
                </a:cubicBezTo>
                <a:cubicBezTo>
                  <a:pt x="3109167" y="399621"/>
                  <a:pt x="3133344" y="408432"/>
                  <a:pt x="3133344" y="408432"/>
                </a:cubicBezTo>
                <a:cubicBezTo>
                  <a:pt x="3147840" y="407828"/>
                  <a:pt x="3340621" y="400810"/>
                  <a:pt x="3377184" y="396240"/>
                </a:cubicBezTo>
                <a:cubicBezTo>
                  <a:pt x="3393811" y="394162"/>
                  <a:pt x="3409696" y="388112"/>
                  <a:pt x="3425952" y="384048"/>
                </a:cubicBezTo>
                <a:lnTo>
                  <a:pt x="3450336" y="377952"/>
                </a:lnTo>
                <a:cubicBezTo>
                  <a:pt x="3456432" y="373888"/>
                  <a:pt x="3461764" y="368332"/>
                  <a:pt x="3468624" y="365760"/>
                </a:cubicBezTo>
                <a:cubicBezTo>
                  <a:pt x="3490630" y="357508"/>
                  <a:pt x="3565452" y="354284"/>
                  <a:pt x="3572256" y="353568"/>
                </a:cubicBezTo>
                <a:cubicBezTo>
                  <a:pt x="3586545" y="352064"/>
                  <a:pt x="3600704" y="349504"/>
                  <a:pt x="3614928" y="347472"/>
                </a:cubicBezTo>
                <a:cubicBezTo>
                  <a:pt x="3623056" y="343408"/>
                  <a:pt x="3630803" y="338471"/>
                  <a:pt x="3639312" y="335280"/>
                </a:cubicBezTo>
                <a:cubicBezTo>
                  <a:pt x="3647157" y="332338"/>
                  <a:pt x="3655640" y="331486"/>
                  <a:pt x="3663696" y="329184"/>
                </a:cubicBezTo>
                <a:cubicBezTo>
                  <a:pt x="3669875" y="327419"/>
                  <a:pt x="3675805" y="324853"/>
                  <a:pt x="3681984" y="323088"/>
                </a:cubicBezTo>
                <a:cubicBezTo>
                  <a:pt x="3690040" y="320786"/>
                  <a:pt x="3698420" y="319641"/>
                  <a:pt x="3706368" y="316992"/>
                </a:cubicBezTo>
                <a:cubicBezTo>
                  <a:pt x="3748904" y="302813"/>
                  <a:pt x="3724055" y="308541"/>
                  <a:pt x="3761232" y="292608"/>
                </a:cubicBezTo>
                <a:cubicBezTo>
                  <a:pt x="3767138" y="290077"/>
                  <a:pt x="3773614" y="289043"/>
                  <a:pt x="3779520" y="286512"/>
                </a:cubicBezTo>
                <a:cubicBezTo>
                  <a:pt x="3787873" y="282932"/>
                  <a:pt x="3795395" y="277511"/>
                  <a:pt x="3803904" y="274320"/>
                </a:cubicBezTo>
                <a:cubicBezTo>
                  <a:pt x="3818502" y="268846"/>
                  <a:pt x="3844606" y="265990"/>
                  <a:pt x="3858768" y="262128"/>
                </a:cubicBezTo>
                <a:cubicBezTo>
                  <a:pt x="3871167" y="258747"/>
                  <a:pt x="3883412" y="254709"/>
                  <a:pt x="3895344" y="249936"/>
                </a:cubicBezTo>
                <a:cubicBezTo>
                  <a:pt x="3905504" y="245872"/>
                  <a:pt x="3915208" y="240398"/>
                  <a:pt x="3925824" y="237744"/>
                </a:cubicBezTo>
                <a:cubicBezTo>
                  <a:pt x="3939763" y="234259"/>
                  <a:pt x="3954272" y="233680"/>
                  <a:pt x="3968496" y="231648"/>
                </a:cubicBezTo>
                <a:cubicBezTo>
                  <a:pt x="3980688" y="227584"/>
                  <a:pt x="3992395" y="221569"/>
                  <a:pt x="4005072" y="219456"/>
                </a:cubicBezTo>
                <a:cubicBezTo>
                  <a:pt x="4041372" y="213406"/>
                  <a:pt x="4114800" y="207264"/>
                  <a:pt x="4114800" y="207264"/>
                </a:cubicBezTo>
                <a:cubicBezTo>
                  <a:pt x="4219037" y="165569"/>
                  <a:pt x="4107875" y="206254"/>
                  <a:pt x="4370832" y="182880"/>
                </a:cubicBezTo>
                <a:cubicBezTo>
                  <a:pt x="4402379" y="180076"/>
                  <a:pt x="4412698" y="171789"/>
                  <a:pt x="4437888" y="164592"/>
                </a:cubicBezTo>
                <a:cubicBezTo>
                  <a:pt x="4447003" y="161988"/>
                  <a:pt x="4470816" y="157272"/>
                  <a:pt x="4480560" y="152400"/>
                </a:cubicBezTo>
                <a:cubicBezTo>
                  <a:pt x="4487113" y="149123"/>
                  <a:pt x="4491988" y="142780"/>
                  <a:pt x="4498848" y="140208"/>
                </a:cubicBezTo>
                <a:cubicBezTo>
                  <a:pt x="4508550" y="136570"/>
                  <a:pt x="4519276" y="136625"/>
                  <a:pt x="4529328" y="134112"/>
                </a:cubicBezTo>
                <a:cubicBezTo>
                  <a:pt x="4604308" y="115367"/>
                  <a:pt x="4465752" y="144389"/>
                  <a:pt x="4578096" y="121920"/>
                </a:cubicBezTo>
                <a:cubicBezTo>
                  <a:pt x="4638359" y="91789"/>
                  <a:pt x="4609622" y="103283"/>
                  <a:pt x="4663440" y="85344"/>
                </a:cubicBezTo>
                <a:cubicBezTo>
                  <a:pt x="4669536" y="83312"/>
                  <a:pt x="4675308" y="79516"/>
                  <a:pt x="4681728" y="79248"/>
                </a:cubicBezTo>
                <a:lnTo>
                  <a:pt x="4828032" y="73152"/>
                </a:lnTo>
                <a:cubicBezTo>
                  <a:pt x="4836160" y="71120"/>
                  <a:pt x="4844715" y="70356"/>
                  <a:pt x="4852416" y="67056"/>
                </a:cubicBezTo>
                <a:cubicBezTo>
                  <a:pt x="4859150" y="64170"/>
                  <a:pt x="4863477" y="56068"/>
                  <a:pt x="4870704" y="54864"/>
                </a:cubicBezTo>
                <a:cubicBezTo>
                  <a:pt x="4900836" y="49842"/>
                  <a:pt x="4931664" y="50800"/>
                  <a:pt x="4962144" y="48768"/>
                </a:cubicBezTo>
                <a:cubicBezTo>
                  <a:pt x="4968240" y="44704"/>
                  <a:pt x="4973879" y="39853"/>
                  <a:pt x="4980432" y="36576"/>
                </a:cubicBezTo>
                <a:cubicBezTo>
                  <a:pt x="4991068" y="31258"/>
                  <a:pt x="5020607" y="25202"/>
                  <a:pt x="5029200" y="24384"/>
                </a:cubicBezTo>
                <a:cubicBezTo>
                  <a:pt x="5061629" y="21296"/>
                  <a:pt x="5126736" y="18288"/>
                  <a:pt x="5126736" y="18288"/>
                </a:cubicBezTo>
              </a:path>
            </a:pathLst>
          </a:cu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586FCCA5-181E-4A86-AD2F-9CF5AB1FF2CC}"/>
                  </a:ext>
                </a:extLst>
              </p:cNvPr>
              <p:cNvSpPr/>
              <p:nvPr/>
            </p:nvSpPr>
            <p:spPr>
              <a:xfrm>
                <a:off x="8432404" y="1714632"/>
                <a:ext cx="286905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28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nary>
                      <m:naryPr>
                        <m:chr m:val="∑"/>
                        <m:supHide m:val="on"/>
                        <m:ctrlPr>
                          <a:rPr lang="ru-RU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ru-RU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ru-RU" sz="32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586FCCA5-181E-4A86-AD2F-9CF5AB1FF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404" y="1714632"/>
                <a:ext cx="2869055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14105E0E-4069-4C70-A9A8-2756FA710C6E}"/>
              </a:ext>
            </a:extLst>
          </p:cNvPr>
          <p:cNvSpPr/>
          <p:nvPr/>
        </p:nvSpPr>
        <p:spPr>
          <a:xfrm>
            <a:off x="8979593" y="805962"/>
            <a:ext cx="347402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dirty="0">
                <a:solidFill>
                  <a:schemeClr val="bg1"/>
                </a:solidFill>
                <a:latin typeface="Montserrat" panose="00000500000000000000" pitchFamily="2" charset="-52"/>
              </a:rPr>
              <a:t>Gini impurity</a:t>
            </a: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 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Критерий Джини</a:t>
            </a:r>
            <a:endParaRPr lang="ru-RU" sz="2800" dirty="0">
              <a:latin typeface="Montserrat" panose="000005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0189C9BB-18A2-401D-BE4E-EAE05D705E17}"/>
                  </a:ext>
                </a:extLst>
              </p:cNvPr>
              <p:cNvSpPr/>
              <p:nvPr/>
            </p:nvSpPr>
            <p:spPr>
              <a:xfrm>
                <a:off x="5094431" y="2283720"/>
                <a:ext cx="734117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вероятность"</m:t>
                    </m:r>
                    <m:r>
                      <a:rPr lang="ru-RU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Да</m:t>
                    </m:r>
                    <m:r>
                      <a:rPr lang="ru-RU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"</m:t>
                    </m:r>
                    <m:r>
                      <a:rPr lang="en-US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baseline="300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2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вероятность"</m:t>
                    </m:r>
                    <m:r>
                      <a:rPr lang="ru-RU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Нет</m:t>
                    </m:r>
                    <m:r>
                      <a:rPr lang="ru-RU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"</m:t>
                    </m:r>
                    <m:r>
                      <a:rPr lang="en-US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baseline="300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2</a:t>
                </a:r>
                <a:endParaRPr lang="ru-RU" sz="24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0189C9BB-18A2-401D-BE4E-EAE05D705E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4431" y="2283720"/>
                <a:ext cx="7341177" cy="461665"/>
              </a:xfrm>
              <a:prstGeom prst="rect">
                <a:avLst/>
              </a:prstGeom>
              <a:blipFill>
                <a:blip r:embed="rId6"/>
                <a:stretch>
                  <a:fillRect l="-249" t="-2667" b="-2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845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81481E-6 L 0.00521 0.3738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18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.38568 0.00648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71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568 0.00649 L 0.22852 0.00487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65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/>
      <p:bldP spid="11" grpId="0" animBg="1"/>
      <p:bldP spid="12" grpId="0" animBg="1"/>
      <p:bldP spid="13" grpId="0" animBg="1"/>
      <p:bldP spid="16" grpId="0"/>
      <p:bldP spid="17" grpId="0"/>
      <p:bldP spid="18" grpId="0" animBg="1"/>
      <p:bldP spid="18" grpId="1" animBg="1"/>
      <p:bldP spid="19" grpId="0"/>
      <p:bldP spid="20" grpId="0" animBg="1"/>
      <p:bldP spid="23" grpId="0" animBg="1"/>
      <p:bldP spid="24" grpId="0" animBg="1"/>
      <p:bldP spid="27" grpId="0" animBg="1"/>
      <p:bldP spid="31" grpId="0" animBg="1"/>
      <p:bldP spid="36" grpId="0" animBg="1"/>
      <p:bldP spid="36" grpId="1" animBg="1"/>
      <p:bldP spid="36" grpId="2" animBg="1"/>
      <p:bldP spid="38" grpId="0"/>
      <p:bldP spid="39" grpId="0" animBg="1"/>
      <p:bldP spid="40" grpId="0"/>
      <p:bldP spid="41" grpId="0"/>
      <p:bldP spid="4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7487FF9-9C3A-4B48-AB2D-CD7E1DCFA455}"/>
              </a:ext>
            </a:extLst>
          </p:cNvPr>
          <p:cNvSpPr/>
          <p:nvPr/>
        </p:nvSpPr>
        <p:spPr>
          <a:xfrm>
            <a:off x="3197091" y="736074"/>
            <a:ext cx="56621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Выбираем Лучший Узел</a:t>
            </a:r>
            <a:endParaRPr lang="en-US" sz="3200" b="1" i="0" dirty="0">
              <a:solidFill>
                <a:schemeClr val="bg1"/>
              </a:solidFill>
              <a:effectLst/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3A0A3395-3FCF-4293-8726-CC278E6494E8}"/>
              </a:ext>
            </a:extLst>
          </p:cNvPr>
          <p:cNvSpPr/>
          <p:nvPr/>
        </p:nvSpPr>
        <p:spPr>
          <a:xfrm>
            <a:off x="8856177" y="1767074"/>
            <a:ext cx="1833269" cy="8277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Балл ЕГЭ</a:t>
            </a:r>
          </a:p>
          <a:p>
            <a:pPr algn="ctr"/>
            <a:r>
              <a:rPr lang="ru-RU" sz="2400" dirty="0">
                <a:latin typeface="Montserrat" panose="00000500000000000000" pitchFamily="2" charset="-52"/>
              </a:rPr>
              <a:t> </a:t>
            </a:r>
            <a:r>
              <a:rPr lang="en-US" sz="2400" dirty="0">
                <a:latin typeface="Montserrat" panose="00000500000000000000" pitchFamily="2" charset="-52"/>
              </a:rPr>
              <a:t>&gt; 75</a:t>
            </a:r>
            <a:endParaRPr lang="ru-RU" sz="2400" dirty="0">
              <a:latin typeface="Montserrat" panose="00000500000000000000" pitchFamily="2" charset="-52"/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8EEBE857-0223-41C7-9EDE-B97217F6C1FC}"/>
              </a:ext>
            </a:extLst>
          </p:cNvPr>
          <p:cNvSpPr/>
          <p:nvPr/>
        </p:nvSpPr>
        <p:spPr>
          <a:xfrm>
            <a:off x="7905623" y="3096670"/>
            <a:ext cx="1720957" cy="11351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latin typeface="Montserrat" panose="00000500000000000000" pitchFamily="2" charset="-52"/>
            </a:endParaRPr>
          </a:p>
          <a:p>
            <a:pPr algn="ctr"/>
            <a:r>
              <a:rPr lang="ru-RU" sz="2000" dirty="0">
                <a:latin typeface="Montserrat" panose="00000500000000000000" pitchFamily="2" charset="-52"/>
              </a:rPr>
              <a:t>Отчислен</a:t>
            </a:r>
          </a:p>
          <a:p>
            <a:pPr algn="ctr"/>
            <a:r>
              <a:rPr lang="ru-RU" sz="2000" dirty="0">
                <a:latin typeface="Montserrat" panose="00000500000000000000" pitchFamily="2" charset="-52"/>
              </a:rPr>
              <a:t>Да</a:t>
            </a:r>
            <a:r>
              <a:rPr lang="en-US" sz="2000" dirty="0">
                <a:latin typeface="Montserrat" panose="00000500000000000000" pitchFamily="2" charset="-52"/>
              </a:rPr>
              <a:t>|935</a:t>
            </a:r>
            <a:endParaRPr lang="ru-RU" sz="2000" dirty="0">
              <a:latin typeface="Montserrat" panose="00000500000000000000" pitchFamily="2" charset="-52"/>
            </a:endParaRPr>
          </a:p>
          <a:p>
            <a:pPr algn="ctr"/>
            <a:r>
              <a:rPr lang="ru-RU" sz="2000" dirty="0">
                <a:latin typeface="Montserrat" panose="00000500000000000000" pitchFamily="2" charset="-52"/>
              </a:rPr>
              <a:t>Нет</a:t>
            </a:r>
            <a:r>
              <a:rPr lang="en-US" sz="2000" dirty="0">
                <a:latin typeface="Montserrat" panose="00000500000000000000" pitchFamily="2" charset="-52"/>
              </a:rPr>
              <a:t> |436</a:t>
            </a:r>
            <a:endParaRPr lang="ru-RU" sz="2000" dirty="0">
              <a:latin typeface="Montserrat" panose="00000500000000000000" pitchFamily="2" charset="-52"/>
            </a:endParaRPr>
          </a:p>
          <a:p>
            <a:pPr algn="ctr"/>
            <a:endParaRPr lang="ru-RU" sz="2000" dirty="0">
              <a:latin typeface="Montserrat" panose="00000500000000000000" pitchFamily="2" charset="-52"/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AECCCE80-6FF4-4F56-9EE4-B0FD00D911FF}"/>
              </a:ext>
            </a:extLst>
          </p:cNvPr>
          <p:cNvSpPr/>
          <p:nvPr/>
        </p:nvSpPr>
        <p:spPr>
          <a:xfrm>
            <a:off x="10056440" y="3096670"/>
            <a:ext cx="1707952" cy="114441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Montserrat" panose="00000500000000000000" pitchFamily="2" charset="-52"/>
              </a:rPr>
              <a:t>Отчислен</a:t>
            </a:r>
          </a:p>
          <a:p>
            <a:pPr algn="ctr"/>
            <a:r>
              <a:rPr lang="ru-RU" sz="2000" dirty="0">
                <a:latin typeface="Montserrat" panose="00000500000000000000" pitchFamily="2" charset="-52"/>
              </a:rPr>
              <a:t>Да</a:t>
            </a:r>
            <a:r>
              <a:rPr lang="en-US" sz="2000" dirty="0">
                <a:latin typeface="Montserrat" panose="00000500000000000000" pitchFamily="2" charset="-52"/>
              </a:rPr>
              <a:t>|</a:t>
            </a:r>
            <a:r>
              <a:rPr lang="ru-RU" sz="2000" dirty="0">
                <a:latin typeface="Montserrat" panose="00000500000000000000" pitchFamily="2" charset="-52"/>
              </a:rPr>
              <a:t>6</a:t>
            </a:r>
            <a:r>
              <a:rPr lang="en-US" sz="2000" dirty="0">
                <a:latin typeface="Montserrat" panose="00000500000000000000" pitchFamily="2" charset="-52"/>
              </a:rPr>
              <a:t>59</a:t>
            </a:r>
            <a:endParaRPr lang="ru-RU" sz="2000" dirty="0">
              <a:latin typeface="Montserrat" panose="00000500000000000000" pitchFamily="2" charset="-52"/>
            </a:endParaRPr>
          </a:p>
          <a:p>
            <a:pPr algn="ctr"/>
            <a:r>
              <a:rPr lang="ru-RU" sz="2000" dirty="0">
                <a:latin typeface="Montserrat" panose="00000500000000000000" pitchFamily="2" charset="-52"/>
              </a:rPr>
              <a:t>Нет</a:t>
            </a:r>
            <a:r>
              <a:rPr lang="en-US" sz="2000" dirty="0">
                <a:latin typeface="Montserrat" panose="00000500000000000000" pitchFamily="2" charset="-52"/>
              </a:rPr>
              <a:t> |</a:t>
            </a:r>
            <a:r>
              <a:rPr lang="ru-RU" sz="2000" dirty="0">
                <a:latin typeface="Montserrat" panose="00000500000000000000" pitchFamily="2" charset="-52"/>
              </a:rPr>
              <a:t>1224</a:t>
            </a: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68ACA7F9-A3E3-4A01-BC04-EA126AB0EF8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8766102" y="2594813"/>
            <a:ext cx="1006710" cy="50185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9D386F8B-D040-4443-831E-1E36887A7C85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9772812" y="2594813"/>
            <a:ext cx="1137604" cy="50185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14EEC6E-E8A8-4C95-9A69-EF7D0E63096F}"/>
              </a:ext>
            </a:extLst>
          </p:cNvPr>
          <p:cNvSpPr txBox="1"/>
          <p:nvPr/>
        </p:nvSpPr>
        <p:spPr>
          <a:xfrm>
            <a:off x="8186514" y="2482620"/>
            <a:ext cx="736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Да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AF6613-4FA8-4EE9-BC24-9CABD978ED7B}"/>
              </a:ext>
            </a:extLst>
          </p:cNvPr>
          <p:cNvSpPr txBox="1"/>
          <p:nvPr/>
        </p:nvSpPr>
        <p:spPr>
          <a:xfrm>
            <a:off x="10735843" y="2452369"/>
            <a:ext cx="1028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Нет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69C43CA9-91B7-450F-8195-5B7E25680F06}"/>
              </a:ext>
            </a:extLst>
          </p:cNvPr>
          <p:cNvSpPr/>
          <p:nvPr/>
        </p:nvSpPr>
        <p:spPr>
          <a:xfrm>
            <a:off x="1295863" y="1866176"/>
            <a:ext cx="1782805" cy="5880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Пол М</a:t>
            </a: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C61F3CA0-D0C3-4371-80F2-FDB2ADADC0D8}"/>
              </a:ext>
            </a:extLst>
          </p:cNvPr>
          <p:cNvSpPr/>
          <p:nvPr/>
        </p:nvSpPr>
        <p:spPr>
          <a:xfrm>
            <a:off x="335360" y="2993844"/>
            <a:ext cx="1628329" cy="114441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latin typeface="Montserrat" panose="00000500000000000000" pitchFamily="2" charset="-52"/>
            </a:endParaRPr>
          </a:p>
          <a:p>
            <a:pPr algn="ctr"/>
            <a:r>
              <a:rPr lang="ru-RU" sz="2000" dirty="0">
                <a:latin typeface="Montserrat" panose="00000500000000000000" pitchFamily="2" charset="-52"/>
              </a:rPr>
              <a:t>Отчислен</a:t>
            </a:r>
          </a:p>
          <a:p>
            <a:pPr algn="ctr"/>
            <a:r>
              <a:rPr lang="ru-RU" sz="2000" dirty="0">
                <a:latin typeface="Montserrat" panose="00000500000000000000" pitchFamily="2" charset="-52"/>
              </a:rPr>
              <a:t>Да</a:t>
            </a:r>
            <a:r>
              <a:rPr lang="en-US" sz="2000" dirty="0">
                <a:latin typeface="Montserrat" panose="00000500000000000000" pitchFamily="2" charset="-52"/>
              </a:rPr>
              <a:t>|</a:t>
            </a:r>
            <a:r>
              <a:rPr lang="ru-RU" sz="2000" dirty="0">
                <a:latin typeface="Montserrat" panose="00000500000000000000" pitchFamily="2" charset="-52"/>
              </a:rPr>
              <a:t>1536</a:t>
            </a:r>
          </a:p>
          <a:p>
            <a:pPr algn="ctr"/>
            <a:r>
              <a:rPr lang="ru-RU" sz="2000" dirty="0">
                <a:latin typeface="Montserrat" panose="00000500000000000000" pitchFamily="2" charset="-52"/>
              </a:rPr>
              <a:t>Нет</a:t>
            </a:r>
            <a:r>
              <a:rPr lang="en-US" sz="2000" dirty="0">
                <a:latin typeface="Montserrat" panose="00000500000000000000" pitchFamily="2" charset="-52"/>
              </a:rPr>
              <a:t> |</a:t>
            </a:r>
            <a:r>
              <a:rPr lang="ru-RU" sz="2000" dirty="0">
                <a:latin typeface="Montserrat" panose="00000500000000000000" pitchFamily="2" charset="-52"/>
              </a:rPr>
              <a:t>245</a:t>
            </a:r>
          </a:p>
          <a:p>
            <a:pPr algn="ctr"/>
            <a:endParaRPr lang="ru-RU" sz="2000" dirty="0">
              <a:latin typeface="Montserrat" panose="00000500000000000000" pitchFamily="2" charset="-52"/>
            </a:endParaRP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BA650273-37B4-4CEE-953D-A92A789961AA}"/>
              </a:ext>
            </a:extLst>
          </p:cNvPr>
          <p:cNvSpPr/>
          <p:nvPr/>
        </p:nvSpPr>
        <p:spPr>
          <a:xfrm>
            <a:off x="2148557" y="2984631"/>
            <a:ext cx="1875179" cy="116669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Montserrat" panose="00000500000000000000" pitchFamily="2" charset="-52"/>
              </a:rPr>
              <a:t>Отчислен</a:t>
            </a:r>
          </a:p>
          <a:p>
            <a:pPr algn="ctr"/>
            <a:r>
              <a:rPr lang="ru-RU" sz="2000" dirty="0">
                <a:latin typeface="Montserrat" panose="00000500000000000000" pitchFamily="2" charset="-52"/>
              </a:rPr>
              <a:t>Да</a:t>
            </a:r>
            <a:r>
              <a:rPr lang="en-US" sz="2000" dirty="0">
                <a:latin typeface="Montserrat" panose="00000500000000000000" pitchFamily="2" charset="-52"/>
              </a:rPr>
              <a:t>|</a:t>
            </a:r>
            <a:r>
              <a:rPr lang="ru-RU" sz="2000" dirty="0">
                <a:latin typeface="Montserrat" panose="00000500000000000000" pitchFamily="2" charset="-52"/>
              </a:rPr>
              <a:t>239</a:t>
            </a:r>
          </a:p>
          <a:p>
            <a:pPr algn="ctr"/>
            <a:r>
              <a:rPr lang="ru-RU" sz="2000" dirty="0">
                <a:latin typeface="Montserrat" panose="00000500000000000000" pitchFamily="2" charset="-52"/>
              </a:rPr>
              <a:t>Нет</a:t>
            </a:r>
            <a:r>
              <a:rPr lang="en-US" sz="2000" dirty="0">
                <a:latin typeface="Montserrat" panose="00000500000000000000" pitchFamily="2" charset="-52"/>
              </a:rPr>
              <a:t> |</a:t>
            </a:r>
            <a:r>
              <a:rPr lang="ru-RU" sz="2000" dirty="0">
                <a:latin typeface="Montserrat" panose="00000500000000000000" pitchFamily="2" charset="-52"/>
              </a:rPr>
              <a:t>1234</a:t>
            </a: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F5DD5DEB-441A-49AD-9DA2-3F01EAE5FC59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flipH="1">
            <a:off x="1149525" y="2454242"/>
            <a:ext cx="1037741" cy="53960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F7844D0A-4464-4D23-A2D5-9841CF67DEBA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>
            <a:off x="2187266" y="2454242"/>
            <a:ext cx="898881" cy="53038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F5248769-E3C0-4887-BB5E-910459E72F05}"/>
              </a:ext>
            </a:extLst>
          </p:cNvPr>
          <p:cNvSpPr/>
          <p:nvPr/>
        </p:nvSpPr>
        <p:spPr>
          <a:xfrm>
            <a:off x="4930925" y="1795380"/>
            <a:ext cx="2356708" cy="734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ru-RU" sz="2400" dirty="0">
                <a:latin typeface="Montserrat" panose="00000500000000000000" pitchFamily="2" charset="-52"/>
              </a:rPr>
              <a:t>Живет в общежитии</a:t>
            </a: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86A10F64-1507-44F0-A495-68DB652E396C}"/>
              </a:ext>
            </a:extLst>
          </p:cNvPr>
          <p:cNvSpPr/>
          <p:nvPr/>
        </p:nvSpPr>
        <p:spPr>
          <a:xfrm>
            <a:off x="4142410" y="2993844"/>
            <a:ext cx="1659557" cy="124727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latin typeface="Montserrat" panose="00000500000000000000" pitchFamily="2" charset="-52"/>
            </a:endParaRPr>
          </a:p>
          <a:p>
            <a:pPr algn="ctr"/>
            <a:r>
              <a:rPr lang="ru-RU" sz="2000" dirty="0">
                <a:latin typeface="Montserrat" panose="00000500000000000000" pitchFamily="2" charset="-52"/>
              </a:rPr>
              <a:t>Отчислен</a:t>
            </a:r>
          </a:p>
          <a:p>
            <a:pPr algn="ctr"/>
            <a:r>
              <a:rPr lang="ru-RU" sz="2000" dirty="0">
                <a:latin typeface="Montserrat" panose="00000500000000000000" pitchFamily="2" charset="-52"/>
              </a:rPr>
              <a:t>Да</a:t>
            </a:r>
            <a:r>
              <a:rPr lang="en-US" sz="2000" dirty="0">
                <a:latin typeface="Montserrat" panose="00000500000000000000" pitchFamily="2" charset="-52"/>
              </a:rPr>
              <a:t>|135</a:t>
            </a:r>
            <a:endParaRPr lang="ru-RU" sz="2000" dirty="0">
              <a:latin typeface="Montserrat" panose="00000500000000000000" pitchFamily="2" charset="-52"/>
            </a:endParaRPr>
          </a:p>
          <a:p>
            <a:pPr algn="ctr"/>
            <a:r>
              <a:rPr lang="ru-RU" sz="2000" dirty="0">
                <a:latin typeface="Montserrat" panose="00000500000000000000" pitchFamily="2" charset="-52"/>
              </a:rPr>
              <a:t>Нет</a:t>
            </a:r>
            <a:r>
              <a:rPr lang="en-US" sz="2000" dirty="0">
                <a:latin typeface="Montserrat" panose="00000500000000000000" pitchFamily="2" charset="-52"/>
              </a:rPr>
              <a:t> |949</a:t>
            </a:r>
            <a:endParaRPr lang="ru-RU" sz="2000" dirty="0">
              <a:latin typeface="Montserrat" panose="00000500000000000000" pitchFamily="2" charset="-52"/>
            </a:endParaRPr>
          </a:p>
          <a:p>
            <a:pPr algn="ctr"/>
            <a:endParaRPr lang="ru-RU" sz="2000" dirty="0">
              <a:latin typeface="Montserrat" panose="00000500000000000000" pitchFamily="2" charset="-52"/>
            </a:endParaRP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50CB20FA-792C-4B36-8695-56FC152B369F}"/>
              </a:ext>
            </a:extLst>
          </p:cNvPr>
          <p:cNvSpPr/>
          <p:nvPr/>
        </p:nvSpPr>
        <p:spPr>
          <a:xfrm>
            <a:off x="5986835" y="2984630"/>
            <a:ext cx="1716916" cy="125648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Montserrat" panose="00000500000000000000" pitchFamily="2" charset="-52"/>
              </a:rPr>
              <a:t>Отчислен</a:t>
            </a:r>
          </a:p>
          <a:p>
            <a:pPr algn="ctr"/>
            <a:r>
              <a:rPr lang="ru-RU" sz="2000" dirty="0">
                <a:latin typeface="Montserrat" panose="00000500000000000000" pitchFamily="2" charset="-52"/>
              </a:rPr>
              <a:t>Да</a:t>
            </a:r>
            <a:r>
              <a:rPr lang="en-US" sz="2000" dirty="0">
                <a:latin typeface="Montserrat" panose="00000500000000000000" pitchFamily="2" charset="-52"/>
              </a:rPr>
              <a:t>|</a:t>
            </a:r>
            <a:r>
              <a:rPr lang="ru-RU" sz="2000" dirty="0">
                <a:latin typeface="Montserrat" panose="00000500000000000000" pitchFamily="2" charset="-52"/>
              </a:rPr>
              <a:t>10</a:t>
            </a:r>
            <a:r>
              <a:rPr lang="en-US" sz="2000" dirty="0">
                <a:latin typeface="Montserrat" panose="00000500000000000000" pitchFamily="2" charset="-52"/>
              </a:rPr>
              <a:t>45</a:t>
            </a:r>
            <a:endParaRPr lang="ru-RU" sz="2000" dirty="0">
              <a:latin typeface="Montserrat" panose="00000500000000000000" pitchFamily="2" charset="-52"/>
            </a:endParaRPr>
          </a:p>
          <a:p>
            <a:pPr algn="ctr"/>
            <a:r>
              <a:rPr lang="ru-RU" sz="2000" dirty="0">
                <a:latin typeface="Montserrat" panose="00000500000000000000" pitchFamily="2" charset="-52"/>
              </a:rPr>
              <a:t>Нет</a:t>
            </a:r>
            <a:r>
              <a:rPr lang="en-US" sz="2000" dirty="0">
                <a:latin typeface="Montserrat" panose="00000500000000000000" pitchFamily="2" charset="-52"/>
              </a:rPr>
              <a:t> |</a:t>
            </a:r>
            <a:r>
              <a:rPr lang="ru-RU" sz="2000" dirty="0">
                <a:latin typeface="Montserrat" panose="00000500000000000000" pitchFamily="2" charset="-52"/>
              </a:rPr>
              <a:t>1125</a:t>
            </a: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0DA99FDE-E3B9-45E2-B80F-07BBDAB9D6F3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 flipH="1">
            <a:off x="4972189" y="2529417"/>
            <a:ext cx="1137090" cy="46442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D53191B1-63E6-498D-A171-C742BA291088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>
            <a:off x="6109279" y="2529417"/>
            <a:ext cx="736014" cy="45521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AD2E1BA-6DA5-4494-8DA2-B2744348C85D}"/>
              </a:ext>
            </a:extLst>
          </p:cNvPr>
          <p:cNvSpPr txBox="1"/>
          <p:nvPr/>
        </p:nvSpPr>
        <p:spPr>
          <a:xfrm>
            <a:off x="841379" y="2382264"/>
            <a:ext cx="736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Да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4591D4-88E1-4487-8089-3ADBA05282E4}"/>
              </a:ext>
            </a:extLst>
          </p:cNvPr>
          <p:cNvSpPr txBox="1"/>
          <p:nvPr/>
        </p:nvSpPr>
        <p:spPr>
          <a:xfrm>
            <a:off x="2796630" y="2398665"/>
            <a:ext cx="1028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Нет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588BC0-BDAB-437F-A5A8-9E70F52F4104}"/>
              </a:ext>
            </a:extLst>
          </p:cNvPr>
          <p:cNvSpPr txBox="1"/>
          <p:nvPr/>
        </p:nvSpPr>
        <p:spPr>
          <a:xfrm>
            <a:off x="4295775" y="2387616"/>
            <a:ext cx="1097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Да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4C9863-021F-42F6-8DA7-17378BACF155}"/>
              </a:ext>
            </a:extLst>
          </p:cNvPr>
          <p:cNvSpPr txBox="1"/>
          <p:nvPr/>
        </p:nvSpPr>
        <p:spPr>
          <a:xfrm>
            <a:off x="6865922" y="2508054"/>
            <a:ext cx="1028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Нет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F36D8424-1047-441E-A099-506D4CC2CE4E}"/>
                  </a:ext>
                </a:extLst>
              </p:cNvPr>
              <p:cNvSpPr/>
              <p:nvPr/>
            </p:nvSpPr>
            <p:spPr>
              <a:xfrm>
                <a:off x="8680540" y="940541"/>
                <a:ext cx="4527321" cy="9885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F36D8424-1047-441E-A099-506D4CC2CE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0540" y="940541"/>
                <a:ext cx="4527321" cy="988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41AB8AE4-E2E4-4D54-B31D-ED03066C088A}"/>
                  </a:ext>
                </a:extLst>
              </p:cNvPr>
              <p:cNvSpPr/>
              <p:nvPr/>
            </p:nvSpPr>
            <p:spPr>
              <a:xfrm>
                <a:off x="191344" y="4725144"/>
                <a:ext cx="8943795" cy="8222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ru-RU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ru-RU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Пол М=Да</m:t>
                        </m:r>
                      </m:e>
                    </m:d>
                    <m:r>
                      <a:rPr lang="ru-RU" sz="2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ru-RU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1536</m:t>
                            </m:r>
                          </m:num>
                          <m:den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1536+24</m:t>
                            </m:r>
                            <m:r>
                              <a:rPr lang="ru-RU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r>
                          <a:rPr lang="ru-RU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ru-RU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245</m:t>
                                </m:r>
                              </m:num>
                              <m:den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1536+245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ru-RU" sz="28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0.237</m:t>
                    </m:r>
                  </m:oMath>
                </a14:m>
                <a:endPara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41AB8AE4-E2E4-4D54-B31D-ED03066C08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4725144"/>
                <a:ext cx="8943795" cy="8222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AEEE32FA-8CC4-41CE-94EC-B1475A7A3660}"/>
                  </a:ext>
                </a:extLst>
              </p:cNvPr>
              <p:cNvSpPr/>
              <p:nvPr/>
            </p:nvSpPr>
            <p:spPr>
              <a:xfrm>
                <a:off x="119336" y="5373216"/>
                <a:ext cx="9060494" cy="8222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ru-RU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ru-RU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Пол</m:t>
                        </m:r>
                        <m:r>
                          <a:rPr lang="ru-RU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М=Нет</m:t>
                        </m:r>
                      </m:e>
                    </m:d>
                    <m:r>
                      <a:rPr lang="ru-RU" sz="2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ru-RU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1234</m:t>
                            </m:r>
                          </m:num>
                          <m:den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1234+239</m:t>
                            </m:r>
                          </m:den>
                        </m:f>
                        <m:r>
                          <a:rPr lang="ru-RU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ru-RU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239</m:t>
                                </m:r>
                              </m:num>
                              <m:den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1234</m:t>
                                </m:r>
                                <m:r>
                                  <a:rPr lang="ru-RU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+239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ru-RU" sz="28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0.2</m:t>
                    </m:r>
                    <m:r>
                      <m:rPr>
                        <m:nor/>
                      </m:rPr>
                      <a:rPr lang="ru-RU" sz="2800" b="0" i="0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71</m:t>
                    </m:r>
                  </m:oMath>
                </a14:m>
                <a:endPara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AEEE32FA-8CC4-41CE-94EC-B1475A7A36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5373216"/>
                <a:ext cx="9060494" cy="8222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D737D263-4518-47A7-89A4-9CE1EF429357}"/>
                  </a:ext>
                </a:extLst>
              </p:cNvPr>
              <p:cNvSpPr/>
              <p:nvPr/>
            </p:nvSpPr>
            <p:spPr>
              <a:xfrm>
                <a:off x="486541" y="4116928"/>
                <a:ext cx="156177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24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0.237</m:t>
                      </m:r>
                    </m:oMath>
                  </m:oMathPara>
                </a14:m>
                <a:endPara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D737D263-4518-47A7-89A4-9CE1EF4293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41" y="4116928"/>
                <a:ext cx="1561773" cy="461665"/>
              </a:xfrm>
              <a:prstGeom prst="rect">
                <a:avLst/>
              </a:prstGeom>
              <a:blipFill>
                <a:blip r:embed="rId7"/>
                <a:stretch>
                  <a:fillRect l="-7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7BEFEB72-618E-4DA0-9882-2B045E482E2A}"/>
                  </a:ext>
                </a:extLst>
              </p:cNvPr>
              <p:cNvSpPr/>
              <p:nvPr/>
            </p:nvSpPr>
            <p:spPr>
              <a:xfrm>
                <a:off x="2086919" y="4122725"/>
                <a:ext cx="16194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24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0.27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7BEFEB72-618E-4DA0-9882-2B045E48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919" y="4122725"/>
                <a:ext cx="161948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06B6FA27-3E06-4EC2-AB85-2C17915CC26B}"/>
                  </a:ext>
                </a:extLst>
              </p:cNvPr>
              <p:cNvSpPr/>
              <p:nvPr/>
            </p:nvSpPr>
            <p:spPr>
              <a:xfrm>
                <a:off x="119336" y="6120811"/>
                <a:ext cx="11767709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ru-RU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Пол</m:t>
                        </m:r>
                        <m:r>
                          <a:rPr lang="ru-RU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М</m:t>
                        </m:r>
                      </m:e>
                    </m:d>
                    <m:r>
                      <a:rPr lang="ru-RU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=0.237</m:t>
                    </m:r>
                    <m:d>
                      <m:dPr>
                        <m:ctrlPr>
                          <a:rPr lang="ru-RU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1536+245</m:t>
                            </m:r>
                            <m:r>
                              <a:rPr lang="ru-RU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1234+239</m:t>
                            </m:r>
                            <m:r>
                              <a:rPr lang="ru-RU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1536+245</m:t>
                            </m:r>
                          </m:den>
                        </m:f>
                      </m:e>
                    </m:d>
                    <m:r>
                      <a:rPr lang="ru-RU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ru-RU" sz="280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0.271</m:t>
                    </m:r>
                    <m:d>
                      <m:d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1234+239</m:t>
                            </m:r>
                          </m:num>
                          <m:den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1234+239+1536+245</m:t>
                            </m:r>
                          </m:den>
                        </m:f>
                      </m:e>
                    </m:d>
                    <m:r>
                      <a:rPr lang="ru-RU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0.252</a:t>
                </a:r>
              </a:p>
            </p:txBody>
          </p:sp>
        </mc:Choice>
        <mc:Fallback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06B6FA27-3E06-4EC2-AB85-2C17915CC2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6120811"/>
                <a:ext cx="11767709" cy="737189"/>
              </a:xfrm>
              <a:prstGeom prst="rect">
                <a:avLst/>
              </a:prstGeom>
              <a:blipFill>
                <a:blip r:embed="rId9"/>
                <a:stretch>
                  <a:fillRect r="-207" b="-74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04C05C22-E9A4-4195-977D-A240C62B9F08}"/>
                  </a:ext>
                </a:extLst>
              </p:cNvPr>
              <p:cNvSpPr/>
              <p:nvPr/>
            </p:nvSpPr>
            <p:spPr>
              <a:xfrm>
                <a:off x="1301157" y="4548933"/>
                <a:ext cx="15617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0.252</m:t>
                      </m:r>
                    </m:oMath>
                  </m:oMathPara>
                </a14:m>
                <a:endPara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04C05C22-E9A4-4195-977D-A240C62B9F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157" y="4548933"/>
                <a:ext cx="1561774" cy="461665"/>
              </a:xfrm>
              <a:prstGeom prst="rect">
                <a:avLst/>
              </a:prstGeom>
              <a:blipFill>
                <a:blip r:embed="rId10"/>
                <a:stretch>
                  <a:fillRect l="-3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5C04751D-FB05-42C3-B868-689DF2AB1EE5}"/>
                  </a:ext>
                </a:extLst>
              </p:cNvPr>
              <p:cNvSpPr/>
              <p:nvPr/>
            </p:nvSpPr>
            <p:spPr>
              <a:xfrm>
                <a:off x="4264841" y="4214964"/>
                <a:ext cx="16194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24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0.2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18</m:t>
                      </m:r>
                    </m:oMath>
                  </m:oMathPara>
                </a14:m>
                <a:endPara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5C04751D-FB05-42C3-B868-689DF2AB1E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841" y="4214964"/>
                <a:ext cx="1619481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0076F614-624C-4021-B06C-21E952C0A81B}"/>
                  </a:ext>
                </a:extLst>
              </p:cNvPr>
              <p:cNvSpPr/>
              <p:nvPr/>
            </p:nvSpPr>
            <p:spPr>
              <a:xfrm>
                <a:off x="5974907" y="4229867"/>
                <a:ext cx="15617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24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499</m:t>
                      </m:r>
                    </m:oMath>
                  </m:oMathPara>
                </a14:m>
                <a:endPara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0076F614-624C-4021-B06C-21E952C0A8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907" y="4229867"/>
                <a:ext cx="1561774" cy="461665"/>
              </a:xfrm>
              <a:prstGeom prst="rect">
                <a:avLst/>
              </a:prstGeom>
              <a:blipFill>
                <a:blip r:embed="rId12"/>
                <a:stretch>
                  <a:fillRect l="-7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A2804729-39F4-4B3C-990B-1ECD73B6EDFF}"/>
                  </a:ext>
                </a:extLst>
              </p:cNvPr>
              <p:cNvSpPr/>
              <p:nvPr/>
            </p:nvSpPr>
            <p:spPr>
              <a:xfrm>
                <a:off x="5185189" y="4574062"/>
                <a:ext cx="15617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0.405</m:t>
                      </m:r>
                    </m:oMath>
                  </m:oMathPara>
                </a14:m>
                <a:endPara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A2804729-39F4-4B3C-990B-1ECD73B6ED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189" y="4574062"/>
                <a:ext cx="1561774" cy="461665"/>
              </a:xfrm>
              <a:prstGeom prst="rect">
                <a:avLst/>
              </a:prstGeom>
              <a:blipFill>
                <a:blip r:embed="rId13"/>
                <a:stretch>
                  <a:fillRect l="-7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F0D5C02E-46B2-4B9D-B472-3D78CC6E2C20}"/>
                  </a:ext>
                </a:extLst>
              </p:cNvPr>
              <p:cNvSpPr/>
              <p:nvPr/>
            </p:nvSpPr>
            <p:spPr>
              <a:xfrm>
                <a:off x="8142150" y="4223099"/>
                <a:ext cx="15617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24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433</m:t>
                      </m:r>
                    </m:oMath>
                  </m:oMathPara>
                </a14:m>
                <a:endPara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F0D5C02E-46B2-4B9D-B472-3D78CC6E2C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2150" y="4223099"/>
                <a:ext cx="1561774" cy="461665"/>
              </a:xfrm>
              <a:prstGeom prst="rect">
                <a:avLst/>
              </a:prstGeom>
              <a:blipFill>
                <a:blip r:embed="rId14"/>
                <a:stretch>
                  <a:fillRect l="-7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9AA772B3-D9F8-41F3-81F2-9FBB56A43366}"/>
                  </a:ext>
                </a:extLst>
              </p:cNvPr>
              <p:cNvSpPr/>
              <p:nvPr/>
            </p:nvSpPr>
            <p:spPr>
              <a:xfrm>
                <a:off x="10008191" y="4244445"/>
                <a:ext cx="156177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24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454</m:t>
                      </m:r>
                    </m:oMath>
                  </m:oMathPara>
                </a14:m>
                <a:endPara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9AA772B3-D9F8-41F3-81F2-9FBB56A433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8191" y="4244445"/>
                <a:ext cx="1561773" cy="461665"/>
              </a:xfrm>
              <a:prstGeom prst="rect">
                <a:avLst/>
              </a:prstGeom>
              <a:blipFill>
                <a:blip r:embed="rId15"/>
                <a:stretch>
                  <a:fillRect l="-7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33CBCC27-AAF0-4275-BB69-EEB2844CB35B}"/>
                  </a:ext>
                </a:extLst>
              </p:cNvPr>
              <p:cNvSpPr/>
              <p:nvPr/>
            </p:nvSpPr>
            <p:spPr>
              <a:xfrm>
                <a:off x="9201338" y="4639311"/>
                <a:ext cx="15617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0.446</m:t>
                      </m:r>
                    </m:oMath>
                  </m:oMathPara>
                </a14:m>
                <a:endPara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33CBCC27-AAF0-4275-BB69-EEB2844CB3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1338" y="4639311"/>
                <a:ext cx="1561774" cy="461665"/>
              </a:xfrm>
              <a:prstGeom prst="rect">
                <a:avLst/>
              </a:prstGeom>
              <a:blipFill>
                <a:blip r:embed="rId16"/>
                <a:stretch>
                  <a:fillRect l="-3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Овал 42">
            <a:extLst>
              <a:ext uri="{FF2B5EF4-FFF2-40B4-BE49-F238E27FC236}">
                <a16:creationId xmlns:a16="http://schemas.microsoft.com/office/drawing/2014/main" id="{BB008EAC-F655-4D40-927B-1850B962B1A9}"/>
              </a:ext>
            </a:extLst>
          </p:cNvPr>
          <p:cNvSpPr/>
          <p:nvPr/>
        </p:nvSpPr>
        <p:spPr>
          <a:xfrm>
            <a:off x="335360" y="4009330"/>
            <a:ext cx="3503508" cy="99582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85548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8" grpId="0"/>
      <p:bldP spid="39" grpId="0"/>
      <p:bldP spid="40" grpId="0"/>
      <p:bldP spid="41" grpId="0"/>
      <p:bldP spid="42" grpId="0"/>
      <p:bldP spid="43" grpId="0" animBg="1"/>
      <p:bldP spid="43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6E76546-9652-4EB5-B19B-44A93D50A625}"/>
              </a:ext>
            </a:extLst>
          </p:cNvPr>
          <p:cNvSpPr/>
          <p:nvPr/>
        </p:nvSpPr>
        <p:spPr>
          <a:xfrm>
            <a:off x="2182358" y="673432"/>
            <a:ext cx="85042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Выбираем Следующий Лучший Узел</a:t>
            </a:r>
            <a:endParaRPr lang="en-US" sz="3200" b="1" i="0" dirty="0">
              <a:solidFill>
                <a:schemeClr val="bg1"/>
              </a:solidFill>
              <a:effectLst/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F5B3FA9B-1001-4B3B-8967-E0EBED382774}"/>
              </a:ext>
            </a:extLst>
          </p:cNvPr>
          <p:cNvSpPr/>
          <p:nvPr/>
        </p:nvSpPr>
        <p:spPr>
          <a:xfrm>
            <a:off x="8263250" y="3930310"/>
            <a:ext cx="1833269" cy="8277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Балл ЕГЭ</a:t>
            </a:r>
          </a:p>
          <a:p>
            <a:pPr algn="ctr"/>
            <a:r>
              <a:rPr lang="ru-RU" sz="2400" dirty="0">
                <a:latin typeface="Montserrat" panose="00000500000000000000" pitchFamily="2" charset="-52"/>
              </a:rPr>
              <a:t> </a:t>
            </a:r>
            <a:r>
              <a:rPr lang="en-US" sz="2400" dirty="0">
                <a:latin typeface="Montserrat" panose="00000500000000000000" pitchFamily="2" charset="-52"/>
              </a:rPr>
              <a:t>&gt; 69</a:t>
            </a:r>
            <a:endParaRPr lang="ru-RU" sz="2400" dirty="0">
              <a:latin typeface="Montserrat" panose="00000500000000000000" pitchFamily="2" charset="-52"/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08CC66AD-BAF0-4AC9-8F3C-D9C9BA8D1397}"/>
              </a:ext>
            </a:extLst>
          </p:cNvPr>
          <p:cNvSpPr/>
          <p:nvPr/>
        </p:nvSpPr>
        <p:spPr>
          <a:xfrm>
            <a:off x="6618534" y="4847992"/>
            <a:ext cx="1868107" cy="11351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latin typeface="Montserrat" panose="00000500000000000000" pitchFamily="2" charset="-52"/>
            </a:endParaRPr>
          </a:p>
          <a:p>
            <a:pPr algn="ctr"/>
            <a:r>
              <a:rPr lang="ru-RU" sz="2400" dirty="0">
                <a:latin typeface="Montserrat" panose="00000500000000000000" pitchFamily="2" charset="-52"/>
              </a:rPr>
              <a:t>Отчислен</a:t>
            </a:r>
          </a:p>
          <a:p>
            <a:pPr algn="ctr"/>
            <a:r>
              <a:rPr lang="ru-RU" sz="2400" dirty="0">
                <a:latin typeface="Montserrat" panose="00000500000000000000" pitchFamily="2" charset="-52"/>
              </a:rPr>
              <a:t>Да</a:t>
            </a:r>
            <a:r>
              <a:rPr lang="en-US" sz="2400" dirty="0">
                <a:latin typeface="Montserrat" panose="00000500000000000000" pitchFamily="2" charset="-52"/>
              </a:rPr>
              <a:t>|456</a:t>
            </a:r>
            <a:endParaRPr lang="ru-RU" sz="2400" dirty="0">
              <a:latin typeface="Montserrat" panose="00000500000000000000" pitchFamily="2" charset="-52"/>
            </a:endParaRPr>
          </a:p>
          <a:p>
            <a:pPr algn="ctr"/>
            <a:r>
              <a:rPr lang="ru-RU" sz="2400" dirty="0">
                <a:latin typeface="Montserrat" panose="00000500000000000000" pitchFamily="2" charset="-52"/>
              </a:rPr>
              <a:t>Нет</a:t>
            </a:r>
            <a:r>
              <a:rPr lang="en-US" sz="2400" dirty="0">
                <a:latin typeface="Montserrat" panose="00000500000000000000" pitchFamily="2" charset="-52"/>
              </a:rPr>
              <a:t> |397</a:t>
            </a:r>
            <a:endParaRPr lang="ru-RU" sz="2400" dirty="0">
              <a:latin typeface="Montserrat" panose="00000500000000000000" pitchFamily="2" charset="-52"/>
            </a:endParaRPr>
          </a:p>
          <a:p>
            <a:pPr algn="ctr"/>
            <a:endParaRPr lang="ru-RU" sz="2400" dirty="0">
              <a:latin typeface="Montserrat" panose="00000500000000000000" pitchFamily="2" charset="-52"/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841D303F-CBA1-4199-B19C-3AF06063C6CF}"/>
              </a:ext>
            </a:extLst>
          </p:cNvPr>
          <p:cNvSpPr/>
          <p:nvPr/>
        </p:nvSpPr>
        <p:spPr>
          <a:xfrm>
            <a:off x="9797878" y="4830506"/>
            <a:ext cx="2019874" cy="114441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Отчислен</a:t>
            </a:r>
          </a:p>
          <a:p>
            <a:pPr algn="ctr"/>
            <a:r>
              <a:rPr lang="ru-RU" sz="2400" dirty="0">
                <a:latin typeface="Montserrat" panose="00000500000000000000" pitchFamily="2" charset="-52"/>
              </a:rPr>
              <a:t>Да</a:t>
            </a:r>
            <a:r>
              <a:rPr lang="en-US" sz="2400" dirty="0">
                <a:latin typeface="Montserrat" panose="00000500000000000000" pitchFamily="2" charset="-52"/>
              </a:rPr>
              <a:t>|846</a:t>
            </a:r>
            <a:endParaRPr lang="ru-RU" sz="2400" dirty="0">
              <a:latin typeface="Montserrat" panose="00000500000000000000" pitchFamily="2" charset="-52"/>
            </a:endParaRPr>
          </a:p>
          <a:p>
            <a:pPr algn="ctr"/>
            <a:r>
              <a:rPr lang="ru-RU" sz="2400" dirty="0">
                <a:latin typeface="Montserrat" panose="00000500000000000000" pitchFamily="2" charset="-52"/>
              </a:rPr>
              <a:t>Нет</a:t>
            </a:r>
            <a:r>
              <a:rPr lang="en-US" sz="2400" dirty="0">
                <a:latin typeface="Montserrat" panose="00000500000000000000" pitchFamily="2" charset="-52"/>
              </a:rPr>
              <a:t> |</a:t>
            </a:r>
            <a:r>
              <a:rPr lang="ru-RU" sz="2400" dirty="0">
                <a:latin typeface="Montserrat" panose="00000500000000000000" pitchFamily="2" charset="-52"/>
              </a:rPr>
              <a:t>7</a:t>
            </a: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159F1FEC-37C3-46D2-B1D8-56681032E9E5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7552588" y="4758049"/>
            <a:ext cx="1627297" cy="8994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50D1ED9A-A30B-4A2B-A494-BCFABC12E9CB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9179885" y="4758049"/>
            <a:ext cx="1627930" cy="7245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149B6C-A1AF-49E3-97F6-647F02B11FA7}"/>
              </a:ext>
            </a:extLst>
          </p:cNvPr>
          <p:cNvSpPr txBox="1"/>
          <p:nvPr/>
        </p:nvSpPr>
        <p:spPr>
          <a:xfrm>
            <a:off x="7511025" y="4032086"/>
            <a:ext cx="736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Да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34060D-6228-49A7-AF81-BF06B8C2193C}"/>
              </a:ext>
            </a:extLst>
          </p:cNvPr>
          <p:cNvSpPr txBox="1"/>
          <p:nvPr/>
        </p:nvSpPr>
        <p:spPr>
          <a:xfrm>
            <a:off x="10429925" y="4009621"/>
            <a:ext cx="1028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Нет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0ED266CA-70F1-4A39-958D-BAC20E26CC3E}"/>
              </a:ext>
            </a:extLst>
          </p:cNvPr>
          <p:cNvSpPr/>
          <p:nvPr/>
        </p:nvSpPr>
        <p:spPr>
          <a:xfrm>
            <a:off x="5045651" y="1720396"/>
            <a:ext cx="1782805" cy="5880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Пол М</a:t>
            </a: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57596853-43AE-4EDE-82C1-E7F199E744C5}"/>
              </a:ext>
            </a:extLst>
          </p:cNvPr>
          <p:cNvSpPr/>
          <p:nvPr/>
        </p:nvSpPr>
        <p:spPr>
          <a:xfrm>
            <a:off x="3816560" y="2462149"/>
            <a:ext cx="1900738" cy="114441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latin typeface="Montserrat" panose="00000500000000000000" pitchFamily="2" charset="-52"/>
            </a:endParaRPr>
          </a:p>
          <a:p>
            <a:pPr algn="ctr"/>
            <a:r>
              <a:rPr lang="ru-RU" sz="2400" dirty="0">
                <a:latin typeface="Montserrat" panose="00000500000000000000" pitchFamily="2" charset="-52"/>
              </a:rPr>
              <a:t>Отчислен</a:t>
            </a:r>
          </a:p>
          <a:p>
            <a:pPr algn="ctr"/>
            <a:r>
              <a:rPr lang="ru-RU" sz="2400" dirty="0">
                <a:latin typeface="Montserrat" panose="00000500000000000000" pitchFamily="2" charset="-52"/>
              </a:rPr>
              <a:t>Да</a:t>
            </a:r>
            <a:r>
              <a:rPr lang="en-US" sz="2400" dirty="0">
                <a:latin typeface="Montserrat" panose="00000500000000000000" pitchFamily="2" charset="-52"/>
              </a:rPr>
              <a:t>|</a:t>
            </a:r>
            <a:r>
              <a:rPr lang="ru-RU" sz="2400" dirty="0">
                <a:latin typeface="Montserrat" panose="00000500000000000000" pitchFamily="2" charset="-52"/>
              </a:rPr>
              <a:t>1536</a:t>
            </a:r>
          </a:p>
          <a:p>
            <a:pPr algn="ctr"/>
            <a:r>
              <a:rPr lang="ru-RU" sz="2400" dirty="0">
                <a:latin typeface="Montserrat" panose="00000500000000000000" pitchFamily="2" charset="-52"/>
              </a:rPr>
              <a:t>Нет</a:t>
            </a:r>
            <a:r>
              <a:rPr lang="en-US" sz="2400" dirty="0">
                <a:latin typeface="Montserrat" panose="00000500000000000000" pitchFamily="2" charset="-52"/>
              </a:rPr>
              <a:t> |</a:t>
            </a:r>
            <a:r>
              <a:rPr lang="ru-RU" sz="2400" dirty="0">
                <a:latin typeface="Montserrat" panose="00000500000000000000" pitchFamily="2" charset="-52"/>
              </a:rPr>
              <a:t>245</a:t>
            </a:r>
          </a:p>
          <a:p>
            <a:pPr algn="ctr"/>
            <a:endParaRPr lang="ru-RU" sz="2400" dirty="0">
              <a:latin typeface="Montserrat" panose="00000500000000000000" pitchFamily="2" charset="-52"/>
            </a:endParaRP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9134E0EA-24E7-4AEB-A865-AE5B84424EDD}"/>
              </a:ext>
            </a:extLst>
          </p:cNvPr>
          <p:cNvSpPr/>
          <p:nvPr/>
        </p:nvSpPr>
        <p:spPr>
          <a:xfrm>
            <a:off x="6254947" y="2420655"/>
            <a:ext cx="2231694" cy="116669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Отчислен</a:t>
            </a:r>
          </a:p>
          <a:p>
            <a:pPr algn="ctr"/>
            <a:r>
              <a:rPr lang="ru-RU" sz="2400" dirty="0">
                <a:latin typeface="Montserrat" panose="00000500000000000000" pitchFamily="2" charset="-52"/>
              </a:rPr>
              <a:t>Да</a:t>
            </a:r>
            <a:r>
              <a:rPr lang="en-US" sz="2400" dirty="0">
                <a:latin typeface="Montserrat" panose="00000500000000000000" pitchFamily="2" charset="-52"/>
              </a:rPr>
              <a:t>|</a:t>
            </a:r>
            <a:r>
              <a:rPr lang="ru-RU" sz="2400" dirty="0">
                <a:latin typeface="Montserrat" panose="00000500000000000000" pitchFamily="2" charset="-52"/>
              </a:rPr>
              <a:t>239</a:t>
            </a:r>
          </a:p>
          <a:p>
            <a:pPr algn="ctr"/>
            <a:r>
              <a:rPr lang="ru-RU" sz="2400" dirty="0">
                <a:latin typeface="Montserrat" panose="00000500000000000000" pitchFamily="2" charset="-52"/>
              </a:rPr>
              <a:t>Нет</a:t>
            </a:r>
            <a:r>
              <a:rPr lang="en-US" sz="2400" dirty="0">
                <a:latin typeface="Montserrat" panose="00000500000000000000" pitchFamily="2" charset="-52"/>
              </a:rPr>
              <a:t> |</a:t>
            </a:r>
            <a:r>
              <a:rPr lang="ru-RU" sz="2400" dirty="0">
                <a:latin typeface="Montserrat" panose="00000500000000000000" pitchFamily="2" charset="-52"/>
              </a:rPr>
              <a:t>1234</a:t>
            </a: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248AE8F5-441F-4383-BD8D-197C62EFDAAC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flipH="1">
            <a:off x="4766929" y="2308462"/>
            <a:ext cx="1170125" cy="15368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4911A68E-CAFB-45B5-B379-9BCCE2CE99E7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>
            <a:off x="5937054" y="2308462"/>
            <a:ext cx="1433740" cy="11219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5A2E6295-5445-4428-84E0-5CB2F0164665}"/>
              </a:ext>
            </a:extLst>
          </p:cNvPr>
          <p:cNvSpPr/>
          <p:nvPr/>
        </p:nvSpPr>
        <p:spPr>
          <a:xfrm>
            <a:off x="1976810" y="3890082"/>
            <a:ext cx="2237130" cy="734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ru-RU" sz="2400" dirty="0">
                <a:latin typeface="Montserrat" panose="00000500000000000000" pitchFamily="2" charset="-52"/>
              </a:rPr>
              <a:t>Живет в общежитии</a:t>
            </a: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CE5662BF-A6DA-4323-87F1-9B7403A4D138}"/>
              </a:ext>
            </a:extLst>
          </p:cNvPr>
          <p:cNvSpPr/>
          <p:nvPr/>
        </p:nvSpPr>
        <p:spPr>
          <a:xfrm>
            <a:off x="602902" y="4731948"/>
            <a:ext cx="2020415" cy="124727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latin typeface="Montserrat" panose="00000500000000000000" pitchFamily="2" charset="-52"/>
            </a:endParaRPr>
          </a:p>
          <a:p>
            <a:pPr algn="ctr"/>
            <a:r>
              <a:rPr lang="ru-RU" sz="2400" dirty="0">
                <a:latin typeface="Montserrat" panose="00000500000000000000" pitchFamily="2" charset="-52"/>
              </a:rPr>
              <a:t>Отчислен</a:t>
            </a:r>
          </a:p>
          <a:p>
            <a:pPr algn="ctr"/>
            <a:r>
              <a:rPr lang="ru-RU" sz="2400" dirty="0">
                <a:latin typeface="Montserrat" panose="00000500000000000000" pitchFamily="2" charset="-52"/>
              </a:rPr>
              <a:t>Да</a:t>
            </a:r>
            <a:r>
              <a:rPr lang="en-US" sz="2400" dirty="0">
                <a:latin typeface="Montserrat" panose="00000500000000000000" pitchFamily="2" charset="-52"/>
              </a:rPr>
              <a:t>|625</a:t>
            </a:r>
            <a:endParaRPr lang="ru-RU" sz="2400" dirty="0">
              <a:latin typeface="Montserrat" panose="00000500000000000000" pitchFamily="2" charset="-52"/>
            </a:endParaRPr>
          </a:p>
          <a:p>
            <a:pPr algn="ctr"/>
            <a:r>
              <a:rPr lang="ru-RU" sz="2400" dirty="0">
                <a:latin typeface="Montserrat" panose="00000500000000000000" pitchFamily="2" charset="-52"/>
              </a:rPr>
              <a:t>Нет</a:t>
            </a:r>
            <a:r>
              <a:rPr lang="en-US" sz="2400" dirty="0">
                <a:latin typeface="Montserrat" panose="00000500000000000000" pitchFamily="2" charset="-52"/>
              </a:rPr>
              <a:t> |65</a:t>
            </a:r>
            <a:endParaRPr lang="ru-RU" sz="2400" dirty="0">
              <a:latin typeface="Montserrat" panose="00000500000000000000" pitchFamily="2" charset="-52"/>
            </a:endParaRPr>
          </a:p>
          <a:p>
            <a:pPr algn="ctr"/>
            <a:endParaRPr lang="ru-RU" sz="2400" dirty="0">
              <a:latin typeface="Montserrat" panose="00000500000000000000" pitchFamily="2" charset="-52"/>
            </a:endParaRP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D13CB387-1125-4A6E-ADA6-5CFBAAEB3656}"/>
              </a:ext>
            </a:extLst>
          </p:cNvPr>
          <p:cNvSpPr/>
          <p:nvPr/>
        </p:nvSpPr>
        <p:spPr>
          <a:xfrm>
            <a:off x="3796100" y="4643810"/>
            <a:ext cx="2140954" cy="125648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Отчислен</a:t>
            </a:r>
          </a:p>
          <a:p>
            <a:pPr algn="ctr"/>
            <a:r>
              <a:rPr lang="ru-RU" sz="2400" dirty="0">
                <a:latin typeface="Montserrat" panose="00000500000000000000" pitchFamily="2" charset="-52"/>
              </a:rPr>
              <a:t>Да</a:t>
            </a:r>
            <a:r>
              <a:rPr lang="en-US" sz="2400" dirty="0">
                <a:latin typeface="Montserrat" panose="00000500000000000000" pitchFamily="2" charset="-52"/>
              </a:rPr>
              <a:t>|967</a:t>
            </a:r>
            <a:endParaRPr lang="ru-RU" sz="2400" dirty="0">
              <a:latin typeface="Montserrat" panose="00000500000000000000" pitchFamily="2" charset="-52"/>
            </a:endParaRPr>
          </a:p>
          <a:p>
            <a:pPr algn="ctr"/>
            <a:r>
              <a:rPr lang="ru-RU" sz="2400" dirty="0">
                <a:latin typeface="Montserrat" panose="00000500000000000000" pitchFamily="2" charset="-52"/>
              </a:rPr>
              <a:t>Нет</a:t>
            </a:r>
            <a:r>
              <a:rPr lang="en-US" sz="2400" dirty="0">
                <a:latin typeface="Montserrat" panose="00000500000000000000" pitchFamily="2" charset="-52"/>
              </a:rPr>
              <a:t> |124</a:t>
            </a:r>
            <a:endParaRPr lang="ru-RU" sz="2400" dirty="0">
              <a:latin typeface="Montserrat" panose="00000500000000000000" pitchFamily="2" charset="-52"/>
            </a:endParaRP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BEF5DB17-EBBC-4D1A-832A-E275CA33DF0C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 flipH="1">
            <a:off x="1613110" y="4624119"/>
            <a:ext cx="1482265" cy="10782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41D1AE9E-32E4-4FBA-BDA0-49040D89DC4C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>
            <a:off x="3095375" y="4624119"/>
            <a:ext cx="1771202" cy="1969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5D2C4EF-DEF6-4DB0-8479-F5F9949D55DB}"/>
              </a:ext>
            </a:extLst>
          </p:cNvPr>
          <p:cNvSpPr txBox="1"/>
          <p:nvPr/>
        </p:nvSpPr>
        <p:spPr>
          <a:xfrm>
            <a:off x="4074952" y="1723812"/>
            <a:ext cx="736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Да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5D1D26-B270-4D8C-95AF-7E3DA95693A5}"/>
              </a:ext>
            </a:extLst>
          </p:cNvPr>
          <p:cNvSpPr txBox="1"/>
          <p:nvPr/>
        </p:nvSpPr>
        <p:spPr>
          <a:xfrm>
            <a:off x="7032298" y="1810284"/>
            <a:ext cx="1028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Нет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63E4F3-43F4-4163-8088-C252539407E1}"/>
              </a:ext>
            </a:extLst>
          </p:cNvPr>
          <p:cNvSpPr txBox="1"/>
          <p:nvPr/>
        </p:nvSpPr>
        <p:spPr>
          <a:xfrm>
            <a:off x="1403991" y="4010632"/>
            <a:ext cx="736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Да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CD0491-4D61-4A6A-B996-834B8A1FDA4E}"/>
              </a:ext>
            </a:extLst>
          </p:cNvPr>
          <p:cNvSpPr txBox="1"/>
          <p:nvPr/>
        </p:nvSpPr>
        <p:spPr>
          <a:xfrm>
            <a:off x="4229643" y="3991782"/>
            <a:ext cx="1028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Нет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53C82554-DAB7-4A47-8497-DDBAFF762BC0}"/>
                  </a:ext>
                </a:extLst>
              </p:cNvPr>
              <p:cNvSpPr/>
              <p:nvPr/>
            </p:nvSpPr>
            <p:spPr>
              <a:xfrm>
                <a:off x="8871884" y="1628800"/>
                <a:ext cx="3320116" cy="9885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53C82554-DAB7-4A47-8497-DDBAFF762B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1884" y="1628800"/>
                <a:ext cx="3320116" cy="988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5AE1C996-5B11-4A1C-B209-A3ADFDE0F18F}"/>
                  </a:ext>
                </a:extLst>
              </p:cNvPr>
              <p:cNvSpPr/>
              <p:nvPr/>
            </p:nvSpPr>
            <p:spPr>
              <a:xfrm>
                <a:off x="1094205" y="5953068"/>
                <a:ext cx="16226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24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170</m:t>
                      </m:r>
                    </m:oMath>
                  </m:oMathPara>
                </a14:m>
                <a:endPara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5AE1C996-5B11-4A1C-B209-A3ADFDE0F1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205" y="5953068"/>
                <a:ext cx="162268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E2AA2D31-D685-4E13-BECB-B534F133766B}"/>
                  </a:ext>
                </a:extLst>
              </p:cNvPr>
              <p:cNvSpPr/>
              <p:nvPr/>
            </p:nvSpPr>
            <p:spPr>
              <a:xfrm>
                <a:off x="3550898" y="5933315"/>
                <a:ext cx="156177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24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201</m:t>
                      </m:r>
                    </m:oMath>
                  </m:oMathPara>
                </a14:m>
                <a:endPara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E2AA2D31-D685-4E13-BECB-B534F13376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898" y="5933315"/>
                <a:ext cx="1561773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4205E5A9-5537-4374-AD5A-24576BD4AD88}"/>
                  </a:ext>
                </a:extLst>
              </p:cNvPr>
              <p:cNvSpPr/>
              <p:nvPr/>
            </p:nvSpPr>
            <p:spPr>
              <a:xfrm>
                <a:off x="2322552" y="6197164"/>
                <a:ext cx="15617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189</m:t>
                      </m:r>
                    </m:oMath>
                  </m:oMathPara>
                </a14:m>
                <a:endPara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4205E5A9-5537-4374-AD5A-24576BD4AD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552" y="6197164"/>
                <a:ext cx="156177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2AC46848-F1FE-4EBC-A1C4-A6DBC8B6E2CF}"/>
                  </a:ext>
                </a:extLst>
              </p:cNvPr>
              <p:cNvSpPr/>
              <p:nvPr/>
            </p:nvSpPr>
            <p:spPr>
              <a:xfrm>
                <a:off x="6869224" y="6050800"/>
                <a:ext cx="156177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24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4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97</m:t>
                      </m:r>
                    </m:oMath>
                  </m:oMathPara>
                </a14:m>
                <a:endPara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2AC46848-F1FE-4EBC-A1C4-A6DBC8B6E2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224" y="6050800"/>
                <a:ext cx="156177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EDE6D836-A091-4415-87C5-28CE69D8F6F8}"/>
                  </a:ext>
                </a:extLst>
              </p:cNvPr>
              <p:cNvSpPr/>
              <p:nvPr/>
            </p:nvSpPr>
            <p:spPr>
              <a:xfrm>
                <a:off x="9764463" y="5983188"/>
                <a:ext cx="156177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24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016</m:t>
                      </m:r>
                    </m:oMath>
                  </m:oMathPara>
                </a14:m>
                <a:endPara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EDE6D836-A091-4415-87C5-28CE69D8F6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4463" y="5983188"/>
                <a:ext cx="1561773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0B58438F-7B68-40F2-9351-28A56B426CF0}"/>
                  </a:ext>
                </a:extLst>
              </p:cNvPr>
              <p:cNvSpPr/>
              <p:nvPr/>
            </p:nvSpPr>
            <p:spPr>
              <a:xfrm>
                <a:off x="8327025" y="6281632"/>
                <a:ext cx="15617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256</m:t>
                      </m:r>
                    </m:oMath>
                  </m:oMathPara>
                </a14:m>
                <a:endPara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0B58438F-7B68-40F2-9351-28A56B426C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7025" y="6281632"/>
                <a:ext cx="156177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Овал 35">
            <a:extLst>
              <a:ext uri="{FF2B5EF4-FFF2-40B4-BE49-F238E27FC236}">
                <a16:creationId xmlns:a16="http://schemas.microsoft.com/office/drawing/2014/main" id="{F38C7BF8-3D74-4121-865B-E2E38B369F5D}"/>
              </a:ext>
            </a:extLst>
          </p:cNvPr>
          <p:cNvSpPr/>
          <p:nvPr/>
        </p:nvSpPr>
        <p:spPr>
          <a:xfrm>
            <a:off x="975051" y="5857561"/>
            <a:ext cx="4470700" cy="82353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>
              <a:latin typeface="Montserrat" panose="00000500000000000000" pitchFamily="2" charset="-52"/>
            </a:endParaRPr>
          </a:p>
        </p:txBody>
      </p: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98082286-29DB-4047-8ECF-14EECEDAF68D}"/>
              </a:ext>
            </a:extLst>
          </p:cNvPr>
          <p:cNvCxnSpPr>
            <a:cxnSpLocks/>
          </p:cNvCxnSpPr>
          <p:nvPr/>
        </p:nvCxnSpPr>
        <p:spPr>
          <a:xfrm>
            <a:off x="4891334" y="3565053"/>
            <a:ext cx="0" cy="25922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48D500D3-D9BD-4CCB-9115-FD32EFEBF42A}"/>
              </a:ext>
            </a:extLst>
          </p:cNvPr>
          <p:cNvCxnSpPr>
            <a:cxnSpLocks/>
          </p:cNvCxnSpPr>
          <p:nvPr/>
        </p:nvCxnSpPr>
        <p:spPr>
          <a:xfrm>
            <a:off x="1403991" y="3824277"/>
            <a:ext cx="9831600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1B66D6AF-83A1-419C-988C-E009438F2278}"/>
                  </a:ext>
                </a:extLst>
              </p:cNvPr>
              <p:cNvSpPr/>
              <p:nvPr/>
            </p:nvSpPr>
            <p:spPr>
              <a:xfrm>
                <a:off x="5106520" y="3443667"/>
                <a:ext cx="15617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0.252</m:t>
                      </m:r>
                    </m:oMath>
                  </m:oMathPara>
                </a14:m>
                <a:endPara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1B66D6AF-83A1-419C-988C-E009438F22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520" y="3443667"/>
                <a:ext cx="156177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8758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 animBg="1"/>
      <p:bldP spid="9" grpId="0" animBg="1"/>
      <p:bldP spid="10" grpId="0" animBg="1"/>
      <p:bldP spid="13" grpId="0"/>
      <p:bldP spid="14" grpId="0"/>
      <p:bldP spid="20" grpId="0" animBg="1"/>
      <p:bldP spid="21" grpId="0" animBg="1"/>
      <p:bldP spid="22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 animBg="1"/>
      <p:bldP spid="36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A392864-D979-4B7B-917E-AD25202BB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20" y="692696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Расти дерево большое …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260AEFEE-2BFE-4840-AE80-F1351F352EA3}"/>
              </a:ext>
            </a:extLst>
          </p:cNvPr>
          <p:cNvSpPr/>
          <p:nvPr/>
        </p:nvSpPr>
        <p:spPr>
          <a:xfrm>
            <a:off x="5045651" y="1720396"/>
            <a:ext cx="1782805" cy="5880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Пол М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8919D95B-C0D3-462F-A6C7-B00882AF8200}"/>
              </a:ext>
            </a:extLst>
          </p:cNvPr>
          <p:cNvSpPr/>
          <p:nvPr/>
        </p:nvSpPr>
        <p:spPr>
          <a:xfrm>
            <a:off x="3693542" y="2462149"/>
            <a:ext cx="2023755" cy="114441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latin typeface="Montserrat" panose="00000500000000000000" pitchFamily="2" charset="-52"/>
            </a:endParaRPr>
          </a:p>
          <a:p>
            <a:pPr algn="ctr"/>
            <a:r>
              <a:rPr lang="ru-RU" sz="2400" dirty="0">
                <a:latin typeface="Montserrat" panose="00000500000000000000" pitchFamily="2" charset="-52"/>
              </a:rPr>
              <a:t>Отчислен</a:t>
            </a:r>
          </a:p>
          <a:p>
            <a:pPr algn="ctr"/>
            <a:r>
              <a:rPr lang="ru-RU" sz="2400" dirty="0">
                <a:latin typeface="Montserrat" panose="00000500000000000000" pitchFamily="2" charset="-52"/>
              </a:rPr>
              <a:t>Да</a:t>
            </a:r>
            <a:r>
              <a:rPr lang="en-US" sz="2400" dirty="0">
                <a:latin typeface="Montserrat" panose="00000500000000000000" pitchFamily="2" charset="-52"/>
              </a:rPr>
              <a:t>|</a:t>
            </a:r>
            <a:r>
              <a:rPr lang="ru-RU" sz="2400" dirty="0">
                <a:latin typeface="Montserrat" panose="00000500000000000000" pitchFamily="2" charset="-52"/>
              </a:rPr>
              <a:t>1536</a:t>
            </a:r>
          </a:p>
          <a:p>
            <a:pPr algn="ctr"/>
            <a:r>
              <a:rPr lang="ru-RU" sz="2400" dirty="0">
                <a:latin typeface="Montserrat" panose="00000500000000000000" pitchFamily="2" charset="-52"/>
              </a:rPr>
              <a:t>Нет</a:t>
            </a:r>
            <a:r>
              <a:rPr lang="en-US" sz="2400" dirty="0">
                <a:latin typeface="Montserrat" panose="00000500000000000000" pitchFamily="2" charset="-52"/>
              </a:rPr>
              <a:t> |</a:t>
            </a:r>
            <a:r>
              <a:rPr lang="ru-RU" sz="2400" dirty="0">
                <a:latin typeface="Montserrat" panose="00000500000000000000" pitchFamily="2" charset="-52"/>
              </a:rPr>
              <a:t>245</a:t>
            </a:r>
          </a:p>
          <a:p>
            <a:pPr algn="ctr"/>
            <a:endParaRPr lang="ru-RU" sz="2400" dirty="0">
              <a:latin typeface="Montserrat" panose="00000500000000000000" pitchFamily="2" charset="-52"/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CB343A9B-6B3B-4B73-BE47-B97B65EE0386}"/>
              </a:ext>
            </a:extLst>
          </p:cNvPr>
          <p:cNvSpPr/>
          <p:nvPr/>
        </p:nvSpPr>
        <p:spPr>
          <a:xfrm>
            <a:off x="6254948" y="2420655"/>
            <a:ext cx="2023754" cy="116669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Отчислен</a:t>
            </a:r>
          </a:p>
          <a:p>
            <a:pPr algn="ctr"/>
            <a:r>
              <a:rPr lang="ru-RU" sz="2400" dirty="0">
                <a:latin typeface="Montserrat" panose="00000500000000000000" pitchFamily="2" charset="-52"/>
              </a:rPr>
              <a:t>Да</a:t>
            </a:r>
            <a:r>
              <a:rPr lang="en-US" sz="2400" dirty="0">
                <a:latin typeface="Montserrat" panose="00000500000000000000" pitchFamily="2" charset="-52"/>
              </a:rPr>
              <a:t>|</a:t>
            </a:r>
            <a:r>
              <a:rPr lang="ru-RU" sz="2400" dirty="0">
                <a:latin typeface="Montserrat" panose="00000500000000000000" pitchFamily="2" charset="-52"/>
              </a:rPr>
              <a:t>239</a:t>
            </a:r>
          </a:p>
          <a:p>
            <a:pPr algn="ctr"/>
            <a:r>
              <a:rPr lang="ru-RU" sz="2400" dirty="0">
                <a:latin typeface="Montserrat" panose="00000500000000000000" pitchFamily="2" charset="-52"/>
              </a:rPr>
              <a:t>Нет</a:t>
            </a:r>
            <a:r>
              <a:rPr lang="en-US" sz="2400" dirty="0">
                <a:latin typeface="Montserrat" panose="00000500000000000000" pitchFamily="2" charset="-52"/>
              </a:rPr>
              <a:t> |</a:t>
            </a:r>
            <a:r>
              <a:rPr lang="ru-RU" sz="2400" dirty="0">
                <a:latin typeface="Montserrat" panose="00000500000000000000" pitchFamily="2" charset="-52"/>
              </a:rPr>
              <a:t>1234</a:t>
            </a: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B2509571-242D-4F95-A7A7-4A9048812C27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4705420" y="2308462"/>
            <a:ext cx="1231634" cy="15368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EAA0EA10-A866-4D7C-90EE-2658380EABFE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5937054" y="2308462"/>
            <a:ext cx="1329771" cy="11219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1F9A6D62-C0C8-40F3-A92A-D2B6A3D29312}"/>
              </a:ext>
            </a:extLst>
          </p:cNvPr>
          <p:cNvSpPr/>
          <p:nvPr/>
        </p:nvSpPr>
        <p:spPr>
          <a:xfrm>
            <a:off x="3231785" y="3788239"/>
            <a:ext cx="2207643" cy="734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ru-RU" sz="2400" dirty="0">
                <a:latin typeface="Montserrat" panose="00000500000000000000" pitchFamily="2" charset="-52"/>
              </a:rPr>
              <a:t>Живет в общежитии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AF36623C-85A4-4B47-97D7-8D8E8BD7B0C6}"/>
              </a:ext>
            </a:extLst>
          </p:cNvPr>
          <p:cNvSpPr/>
          <p:nvPr/>
        </p:nvSpPr>
        <p:spPr>
          <a:xfrm>
            <a:off x="2207568" y="4630105"/>
            <a:ext cx="1944216" cy="124727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latin typeface="Montserrat" panose="00000500000000000000" pitchFamily="2" charset="-52"/>
            </a:endParaRPr>
          </a:p>
          <a:p>
            <a:pPr algn="ctr"/>
            <a:r>
              <a:rPr lang="ru-RU" sz="2400" dirty="0">
                <a:latin typeface="Montserrat" panose="00000500000000000000" pitchFamily="2" charset="-52"/>
              </a:rPr>
              <a:t>Отчислен</a:t>
            </a:r>
          </a:p>
          <a:p>
            <a:pPr algn="ctr"/>
            <a:r>
              <a:rPr lang="ru-RU" sz="2400" dirty="0">
                <a:latin typeface="Montserrat" panose="00000500000000000000" pitchFamily="2" charset="-52"/>
              </a:rPr>
              <a:t>Да</a:t>
            </a:r>
            <a:r>
              <a:rPr lang="en-US" sz="2400" dirty="0">
                <a:latin typeface="Montserrat" panose="00000500000000000000" pitchFamily="2" charset="-52"/>
              </a:rPr>
              <a:t>|625</a:t>
            </a:r>
            <a:endParaRPr lang="ru-RU" sz="2400" dirty="0">
              <a:latin typeface="Montserrat" panose="00000500000000000000" pitchFamily="2" charset="-52"/>
            </a:endParaRPr>
          </a:p>
          <a:p>
            <a:pPr algn="ctr"/>
            <a:r>
              <a:rPr lang="ru-RU" sz="2400" dirty="0">
                <a:latin typeface="Montserrat" panose="00000500000000000000" pitchFamily="2" charset="-52"/>
              </a:rPr>
              <a:t>Нет</a:t>
            </a:r>
            <a:r>
              <a:rPr lang="en-US" sz="2400" dirty="0">
                <a:latin typeface="Montserrat" panose="00000500000000000000" pitchFamily="2" charset="-52"/>
              </a:rPr>
              <a:t> |65</a:t>
            </a:r>
            <a:endParaRPr lang="ru-RU" sz="2400" dirty="0">
              <a:latin typeface="Montserrat" panose="00000500000000000000" pitchFamily="2" charset="-52"/>
            </a:endParaRPr>
          </a:p>
          <a:p>
            <a:pPr algn="ctr"/>
            <a:endParaRPr lang="ru-RU" sz="2400" dirty="0">
              <a:latin typeface="Montserrat" panose="00000500000000000000" pitchFamily="2" charset="-52"/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01F5F4D0-4764-4A41-B9AA-D1CCDF9F3C0A}"/>
              </a:ext>
            </a:extLst>
          </p:cNvPr>
          <p:cNvSpPr/>
          <p:nvPr/>
        </p:nvSpPr>
        <p:spPr>
          <a:xfrm>
            <a:off x="5098380" y="4541967"/>
            <a:ext cx="1933918" cy="125648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Отчислен</a:t>
            </a:r>
          </a:p>
          <a:p>
            <a:pPr algn="ctr"/>
            <a:r>
              <a:rPr lang="ru-RU" sz="2400" dirty="0">
                <a:latin typeface="Montserrat" panose="00000500000000000000" pitchFamily="2" charset="-52"/>
              </a:rPr>
              <a:t>Да</a:t>
            </a:r>
            <a:r>
              <a:rPr lang="en-US" sz="2400" dirty="0">
                <a:latin typeface="Montserrat" panose="00000500000000000000" pitchFamily="2" charset="-52"/>
              </a:rPr>
              <a:t>|967</a:t>
            </a:r>
            <a:endParaRPr lang="ru-RU" sz="2400" dirty="0">
              <a:latin typeface="Montserrat" panose="00000500000000000000" pitchFamily="2" charset="-52"/>
            </a:endParaRPr>
          </a:p>
          <a:p>
            <a:pPr algn="ctr"/>
            <a:r>
              <a:rPr lang="ru-RU" sz="2400" dirty="0">
                <a:latin typeface="Montserrat" panose="00000500000000000000" pitchFamily="2" charset="-52"/>
              </a:rPr>
              <a:t>Нет</a:t>
            </a:r>
            <a:r>
              <a:rPr lang="en-US" sz="2400" dirty="0">
                <a:latin typeface="Montserrat" panose="00000500000000000000" pitchFamily="2" charset="-52"/>
              </a:rPr>
              <a:t> |124</a:t>
            </a:r>
            <a:endParaRPr lang="ru-RU" sz="2400" dirty="0">
              <a:latin typeface="Montserrat" panose="00000500000000000000" pitchFamily="2" charset="-52"/>
            </a:endParaRP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20862B73-FC74-4CF1-93E2-E4E81B20CEB5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3179676" y="4522276"/>
            <a:ext cx="1155931" cy="10782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233C0A41-5BEF-411D-9A95-D11959EE4EA3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4335607" y="4522276"/>
            <a:ext cx="1729732" cy="1969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DFFC916-46D3-4AB1-AEFC-A8C50A76C42A}"/>
              </a:ext>
            </a:extLst>
          </p:cNvPr>
          <p:cNvSpPr txBox="1"/>
          <p:nvPr/>
        </p:nvSpPr>
        <p:spPr>
          <a:xfrm>
            <a:off x="4074952" y="1723812"/>
            <a:ext cx="736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Да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0BBB17-B428-4829-89DD-332A41E6A097}"/>
              </a:ext>
            </a:extLst>
          </p:cNvPr>
          <p:cNvSpPr txBox="1"/>
          <p:nvPr/>
        </p:nvSpPr>
        <p:spPr>
          <a:xfrm>
            <a:off x="7032298" y="1810284"/>
            <a:ext cx="1028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Нет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7346DE-54D4-428E-AFF3-19A0046D7432}"/>
              </a:ext>
            </a:extLst>
          </p:cNvPr>
          <p:cNvSpPr txBox="1"/>
          <p:nvPr/>
        </p:nvSpPr>
        <p:spPr>
          <a:xfrm>
            <a:off x="2706272" y="3908789"/>
            <a:ext cx="736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Да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6B4736-0228-4F0F-AD0A-D556B627E9BC}"/>
              </a:ext>
            </a:extLst>
          </p:cNvPr>
          <p:cNvSpPr txBox="1"/>
          <p:nvPr/>
        </p:nvSpPr>
        <p:spPr>
          <a:xfrm>
            <a:off x="5531924" y="3889939"/>
            <a:ext cx="1028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Нет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9A46C971-BB4E-4B0E-8B5B-9841D104797D}"/>
                  </a:ext>
                </a:extLst>
              </p:cNvPr>
              <p:cNvSpPr/>
              <p:nvPr/>
            </p:nvSpPr>
            <p:spPr>
              <a:xfrm>
                <a:off x="8499288" y="3505110"/>
                <a:ext cx="2736303" cy="9885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9A46C971-BB4E-4B0E-8B5B-9841D10479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9288" y="3505110"/>
                <a:ext cx="2736303" cy="988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157662B1-C602-43A9-98BD-2396E9164F78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flipH="1">
            <a:off x="4335607" y="3606560"/>
            <a:ext cx="369813" cy="18167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1F0B1102-8349-43DC-952E-8B740D723BA2}"/>
                  </a:ext>
                </a:extLst>
              </p:cNvPr>
              <p:cNvSpPr/>
              <p:nvPr/>
            </p:nvSpPr>
            <p:spPr>
              <a:xfrm>
                <a:off x="3981401" y="5689806"/>
                <a:ext cx="1258165" cy="380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b="0" i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0.189</m:t>
                      </m:r>
                    </m:oMath>
                  </m:oMathPara>
                </a14:m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1F0B1102-8349-43DC-952E-8B740D723B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1401" y="5689806"/>
                <a:ext cx="1258165" cy="3801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F78CD168-2A02-47DF-B10F-FDA46C371408}"/>
                  </a:ext>
                </a:extLst>
              </p:cNvPr>
              <p:cNvSpPr/>
              <p:nvPr/>
            </p:nvSpPr>
            <p:spPr>
              <a:xfrm>
                <a:off x="5225004" y="3537715"/>
                <a:ext cx="15617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0.252</m:t>
                      </m:r>
                    </m:oMath>
                  </m:oMathPara>
                </a14:m>
                <a:endPara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F78CD168-2A02-47DF-B10F-FDA46C3714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004" y="3537715"/>
                <a:ext cx="156177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8D847982-283F-4852-BC44-9DB287B799E2}"/>
              </a:ext>
            </a:extLst>
          </p:cNvPr>
          <p:cNvCxnSpPr>
            <a:cxnSpLocks/>
            <a:stCxn id="15" idx="2"/>
            <a:endCxn id="28" idx="0"/>
          </p:cNvCxnSpPr>
          <p:nvPr/>
        </p:nvCxnSpPr>
        <p:spPr>
          <a:xfrm>
            <a:off x="6065339" y="5798455"/>
            <a:ext cx="0" cy="27145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E833CAF5-60D2-455F-BF46-49B20F01FBF8}"/>
              </a:ext>
            </a:extLst>
          </p:cNvPr>
          <p:cNvCxnSpPr>
            <a:cxnSpLocks/>
            <a:stCxn id="14" idx="2"/>
            <a:endCxn id="29" idx="0"/>
          </p:cNvCxnSpPr>
          <p:nvPr/>
        </p:nvCxnSpPr>
        <p:spPr>
          <a:xfrm flipH="1">
            <a:off x="3179268" y="5877379"/>
            <a:ext cx="408" cy="24699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3A34BBE-8019-4C73-A0EE-156E2C8500A2}"/>
              </a:ext>
            </a:extLst>
          </p:cNvPr>
          <p:cNvSpPr txBox="1"/>
          <p:nvPr/>
        </p:nvSpPr>
        <p:spPr>
          <a:xfrm>
            <a:off x="5551064" y="6069910"/>
            <a:ext cx="1028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-52"/>
              </a:rPr>
              <a:t>1091</a:t>
            </a:r>
            <a:endParaRPr lang="ru-RU" sz="24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C18BBE7-1730-4B4F-8D41-F791425829ED}"/>
              </a:ext>
            </a:extLst>
          </p:cNvPr>
          <p:cNvSpPr txBox="1"/>
          <p:nvPr/>
        </p:nvSpPr>
        <p:spPr>
          <a:xfrm>
            <a:off x="2664993" y="6124371"/>
            <a:ext cx="1028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-52"/>
              </a:rPr>
              <a:t>690</a:t>
            </a:r>
            <a:endParaRPr lang="ru-RU" sz="24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C80AD5C0-F297-4EB8-A461-2E0EA24E2B62}"/>
                  </a:ext>
                </a:extLst>
              </p:cNvPr>
              <p:cNvSpPr/>
              <p:nvPr/>
            </p:nvSpPr>
            <p:spPr>
              <a:xfrm>
                <a:off x="2437557" y="6451031"/>
                <a:ext cx="1258165" cy="380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b="0" i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0.347</m:t>
                      </m:r>
                    </m:oMath>
                  </m:oMathPara>
                </a14:m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C80AD5C0-F297-4EB8-A461-2E0EA24E2B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557" y="6451031"/>
                <a:ext cx="1258165" cy="3801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Знак умножения 30">
            <a:extLst>
              <a:ext uri="{FF2B5EF4-FFF2-40B4-BE49-F238E27FC236}">
                <a16:creationId xmlns:a16="http://schemas.microsoft.com/office/drawing/2014/main" id="{13433CDC-6908-45E8-9843-9239455399D3}"/>
              </a:ext>
            </a:extLst>
          </p:cNvPr>
          <p:cNvSpPr/>
          <p:nvPr/>
        </p:nvSpPr>
        <p:spPr>
          <a:xfrm>
            <a:off x="2487787" y="5910834"/>
            <a:ext cx="1159089" cy="721668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38391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2" grpId="0"/>
      <p:bldP spid="30" grpId="0"/>
      <p:bldP spid="3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C4EBD98-7007-4E87-8D95-5646E0128684}"/>
              </a:ext>
            </a:extLst>
          </p:cNvPr>
          <p:cNvSpPr/>
          <p:nvPr/>
        </p:nvSpPr>
        <p:spPr>
          <a:xfrm>
            <a:off x="1615496" y="746094"/>
            <a:ext cx="98090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Альтернативные метрики для разделения</a:t>
            </a:r>
            <a:endParaRPr lang="en-US" sz="3200" b="1" i="0" dirty="0">
              <a:solidFill>
                <a:schemeClr val="bg1"/>
              </a:solidFill>
              <a:effectLst/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1A329B94-0182-40A6-B17F-3A2500156486}"/>
                  </a:ext>
                </a:extLst>
              </p:cNvPr>
              <p:cNvSpPr/>
              <p:nvPr/>
            </p:nvSpPr>
            <p:spPr>
              <a:xfrm>
                <a:off x="5800679" y="1501387"/>
                <a:ext cx="2913042" cy="11378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ru-RU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1A329B94-0182-40A6-B17F-3A25001564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679" y="1501387"/>
                <a:ext cx="2913042" cy="11378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A9C9A86-54F6-4F6C-8FDE-5FA2ACF04785}"/>
              </a:ext>
            </a:extLst>
          </p:cNvPr>
          <p:cNvSpPr/>
          <p:nvPr/>
        </p:nvSpPr>
        <p:spPr>
          <a:xfrm>
            <a:off x="440319" y="1689278"/>
            <a:ext cx="39437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Критерий Джини</a:t>
            </a:r>
            <a:endParaRPr lang="ru-RU" sz="3200" dirty="0">
              <a:latin typeface="Montserrat" panose="000005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AE78EF75-65B8-4A79-B7D0-8DBF16BDF4EA}"/>
                  </a:ext>
                </a:extLst>
              </p:cNvPr>
              <p:cNvSpPr/>
              <p:nvPr/>
            </p:nvSpPr>
            <p:spPr>
              <a:xfrm>
                <a:off x="5597770" y="2932847"/>
                <a:ext cx="3550652" cy="974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AE78EF75-65B8-4A79-B7D0-8DBF16BDF4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770" y="2932847"/>
                <a:ext cx="3550652" cy="9741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721A0735-FB1F-4DEF-B1EF-D0818ED0FCB7}"/>
                  </a:ext>
                </a:extLst>
              </p:cNvPr>
              <p:cNvSpPr/>
              <p:nvPr/>
            </p:nvSpPr>
            <p:spPr>
              <a:xfrm>
                <a:off x="5320098" y="4200609"/>
                <a:ext cx="4105996" cy="9545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𝐼𝐺</m:t>
                      </m:r>
                      <m:r>
                        <a:rPr lang="ru-RU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ru-RU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f>
                            <m:fPr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sSub>
                            <m:sSubPr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721A0735-FB1F-4DEF-B1EF-D0818ED0FC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0098" y="4200609"/>
                <a:ext cx="4105996" cy="9545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0B9FB9A-D697-4682-971E-E882CD2D23D8}"/>
              </a:ext>
            </a:extLst>
          </p:cNvPr>
          <p:cNvSpPr/>
          <p:nvPr/>
        </p:nvSpPr>
        <p:spPr>
          <a:xfrm>
            <a:off x="301996" y="3078299"/>
            <a:ext cx="44390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Энтропия Шеннона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D43C73C-8465-4767-9631-16CE384D7DB9}"/>
              </a:ext>
            </a:extLst>
          </p:cNvPr>
          <p:cNvSpPr/>
          <p:nvPr/>
        </p:nvSpPr>
        <p:spPr>
          <a:xfrm>
            <a:off x="170851" y="3970001"/>
            <a:ext cx="49952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Прирост информации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B99909D1-EDB6-4814-89A7-C58AF8688C23}"/>
              </a:ext>
            </a:extLst>
          </p:cNvPr>
          <p:cNvSpPr/>
          <p:nvPr/>
        </p:nvSpPr>
        <p:spPr>
          <a:xfrm>
            <a:off x="4603566" y="4956789"/>
            <a:ext cx="1044116" cy="4232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latin typeface="Montserrat" panose="00000500000000000000" pitchFamily="2" charset="-52"/>
            </a:endParaRP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EBAA4E88-AB03-4A08-9AC2-A5AC5FD5FA1D}"/>
              </a:ext>
            </a:extLst>
          </p:cNvPr>
          <p:cNvSpPr/>
          <p:nvPr/>
        </p:nvSpPr>
        <p:spPr>
          <a:xfrm>
            <a:off x="3651896" y="5801991"/>
            <a:ext cx="1152128" cy="38150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latin typeface="Montserrat" panose="00000500000000000000" pitchFamily="2" charset="-52"/>
            </a:endParaRP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452FD2A5-9CE4-44A4-BB7C-753916DEAEB3}"/>
              </a:ext>
            </a:extLst>
          </p:cNvPr>
          <p:cNvSpPr/>
          <p:nvPr/>
        </p:nvSpPr>
        <p:spPr>
          <a:xfrm>
            <a:off x="5299671" y="5801721"/>
            <a:ext cx="1296144" cy="38150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latin typeface="Montserrat" panose="00000500000000000000" pitchFamily="2" charset="-52"/>
            </a:endParaRP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AFA1B400-BA3C-4919-9931-15E9CF87C0DA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flipH="1">
            <a:off x="4227960" y="5380074"/>
            <a:ext cx="897664" cy="42191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16531693-FD6A-4BEE-A9B1-684F06E2512C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>
            <a:off x="5125624" y="5380074"/>
            <a:ext cx="822119" cy="42164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442C1C75-C660-42C3-8C0E-8B63BF5024A0}"/>
                  </a:ext>
                </a:extLst>
              </p:cNvPr>
              <p:cNvSpPr/>
              <p:nvPr/>
            </p:nvSpPr>
            <p:spPr>
              <a:xfrm>
                <a:off x="5821774" y="4979690"/>
                <a:ext cx="6213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442C1C75-C660-42C3-8C0E-8B63BF5024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774" y="4979690"/>
                <a:ext cx="62138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49323911-0BF1-450B-8E69-C8FAA9B269FD}"/>
                  </a:ext>
                </a:extLst>
              </p:cNvPr>
              <p:cNvSpPr/>
              <p:nvPr/>
            </p:nvSpPr>
            <p:spPr>
              <a:xfrm>
                <a:off x="3965850" y="6173488"/>
                <a:ext cx="6085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49323911-0BF1-450B-8E69-C8FAA9B26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850" y="6173488"/>
                <a:ext cx="60856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8E99C600-B618-4B70-BA5D-FBD13CA2C725}"/>
                  </a:ext>
                </a:extLst>
              </p:cNvPr>
              <p:cNvSpPr/>
              <p:nvPr/>
            </p:nvSpPr>
            <p:spPr>
              <a:xfrm>
                <a:off x="5800679" y="6170478"/>
                <a:ext cx="6213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8E99C600-B618-4B70-BA5D-FBD13CA2C7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679" y="6170478"/>
                <a:ext cx="62138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E0875832-B01E-4900-A256-281FAAF4E91A}"/>
              </a:ext>
            </a:extLst>
          </p:cNvPr>
          <p:cNvSpPr/>
          <p:nvPr/>
        </p:nvSpPr>
        <p:spPr>
          <a:xfrm>
            <a:off x="9850974" y="3210962"/>
            <a:ext cx="1705566" cy="1549572"/>
          </a:xfrm>
          <a:custGeom>
            <a:avLst/>
            <a:gdLst>
              <a:gd name="connsiteX0" fmla="*/ 0 w 1573618"/>
              <a:gd name="connsiteY0" fmla="*/ 1616251 h 1680047"/>
              <a:gd name="connsiteX1" fmla="*/ 712381 w 1573618"/>
              <a:gd name="connsiteY1" fmla="*/ 103 h 1680047"/>
              <a:gd name="connsiteX2" fmla="*/ 1573618 w 1573618"/>
              <a:gd name="connsiteY2" fmla="*/ 1680047 h 1680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3618" h="1680047">
                <a:moveTo>
                  <a:pt x="0" y="1616251"/>
                </a:moveTo>
                <a:cubicBezTo>
                  <a:pt x="225055" y="802860"/>
                  <a:pt x="450111" y="-10530"/>
                  <a:pt x="712381" y="103"/>
                </a:cubicBezTo>
                <a:cubicBezTo>
                  <a:pt x="974651" y="10736"/>
                  <a:pt x="1274134" y="845391"/>
                  <a:pt x="1573618" y="1680047"/>
                </a:cubicBezTo>
              </a:path>
            </a:pathLst>
          </a:cu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4" name="Полилиния: фигура 23">
            <a:extLst>
              <a:ext uri="{FF2B5EF4-FFF2-40B4-BE49-F238E27FC236}">
                <a16:creationId xmlns:a16="http://schemas.microsoft.com/office/drawing/2014/main" id="{188FAA8D-B17E-43F4-AC96-6E1ED3E2788D}"/>
              </a:ext>
            </a:extLst>
          </p:cNvPr>
          <p:cNvSpPr/>
          <p:nvPr/>
        </p:nvSpPr>
        <p:spPr>
          <a:xfrm>
            <a:off x="9850974" y="1999578"/>
            <a:ext cx="1573618" cy="827739"/>
          </a:xfrm>
          <a:custGeom>
            <a:avLst/>
            <a:gdLst>
              <a:gd name="connsiteX0" fmla="*/ 0 w 1573618"/>
              <a:gd name="connsiteY0" fmla="*/ 1616251 h 1680047"/>
              <a:gd name="connsiteX1" fmla="*/ 712381 w 1573618"/>
              <a:gd name="connsiteY1" fmla="*/ 103 h 1680047"/>
              <a:gd name="connsiteX2" fmla="*/ 1573618 w 1573618"/>
              <a:gd name="connsiteY2" fmla="*/ 1680047 h 1680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3618" h="1680047">
                <a:moveTo>
                  <a:pt x="0" y="1616251"/>
                </a:moveTo>
                <a:cubicBezTo>
                  <a:pt x="225055" y="802860"/>
                  <a:pt x="450111" y="-10530"/>
                  <a:pt x="712381" y="103"/>
                </a:cubicBezTo>
                <a:cubicBezTo>
                  <a:pt x="974651" y="10736"/>
                  <a:pt x="1274134" y="845391"/>
                  <a:pt x="1573618" y="1680047"/>
                </a:cubicBezTo>
              </a:path>
            </a:pathLst>
          </a:cu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74142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/>
      <p:bldP spid="10" grpId="0"/>
      <p:bldP spid="11" grpId="0"/>
      <p:bldP spid="12" grpId="0"/>
      <p:bldP spid="13" grpId="0"/>
      <p:bldP spid="14" grpId="0"/>
      <p:bldP spid="15" grpId="0" animBg="1"/>
      <p:bldP spid="16" grpId="0" animBg="1"/>
      <p:bldP spid="17" grpId="0" animBg="1"/>
      <p:bldP spid="20" grpId="0"/>
      <p:bldP spid="21" grpId="0"/>
      <p:bldP spid="22" grpId="0"/>
      <p:bldP spid="23" grpId="0" animBg="1"/>
      <p:bldP spid="2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A55773-D499-0FED-EF20-0049E32461C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114" y="1361127"/>
            <a:ext cx="12110511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51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66B2663-BDA6-C048-24B3-1BE067A84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826" y="653234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Библиотека </a:t>
            </a:r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dtreeviz</a:t>
            </a:r>
            <a:endParaRPr lang="tr-T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01478E-3A87-0A46-516A-53BC96259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335" y="1694317"/>
            <a:ext cx="1124902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0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B1AAAB-8EFB-511E-1F4B-7870DD5441E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94179" y="860071"/>
            <a:ext cx="7200800" cy="542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884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sym typeface="Montserrat"/>
              </a:rPr>
              <a:t>Деревья Решений: Регрессия</a:t>
            </a:r>
            <a:endParaRPr sz="2261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2.06 Деревья Решений</a:t>
            </a:r>
          </a:p>
        </p:txBody>
      </p:sp>
    </p:spTree>
    <p:extLst>
      <p:ext uri="{BB962C8B-B14F-4D97-AF65-F5344CB8AC3E}">
        <p14:creationId xmlns:p14="http://schemas.microsoft.com/office/powerpoint/2010/main" val="1944105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FADF0BB-EB61-4DFE-960B-665933C52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651" y="630787"/>
            <a:ext cx="9786697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Деревья Решений для регрессии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14FEDD83-245C-4439-8DA6-B3F45D75D477}"/>
              </a:ext>
            </a:extLst>
          </p:cNvPr>
          <p:cNvCxnSpPr/>
          <p:nvPr/>
        </p:nvCxnSpPr>
        <p:spPr>
          <a:xfrm>
            <a:off x="983432" y="1756013"/>
            <a:ext cx="0" cy="455330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8FEB09C-5E15-4186-801E-B184777308CE}"/>
              </a:ext>
            </a:extLst>
          </p:cNvPr>
          <p:cNvCxnSpPr>
            <a:cxnSpLocks/>
          </p:cNvCxnSpPr>
          <p:nvPr/>
        </p:nvCxnSpPr>
        <p:spPr>
          <a:xfrm flipH="1">
            <a:off x="983432" y="6309320"/>
            <a:ext cx="895332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>
            <a:extLst>
              <a:ext uri="{FF2B5EF4-FFF2-40B4-BE49-F238E27FC236}">
                <a16:creationId xmlns:a16="http://schemas.microsoft.com/office/drawing/2014/main" id="{9686761C-199A-459C-B269-05E4E91409EE}"/>
              </a:ext>
            </a:extLst>
          </p:cNvPr>
          <p:cNvSpPr/>
          <p:nvPr/>
        </p:nvSpPr>
        <p:spPr>
          <a:xfrm>
            <a:off x="4170738" y="246310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051FE5E6-82F4-4259-A6EF-C4AAFAFFD5E4}"/>
              </a:ext>
            </a:extLst>
          </p:cNvPr>
          <p:cNvSpPr/>
          <p:nvPr/>
        </p:nvSpPr>
        <p:spPr>
          <a:xfrm>
            <a:off x="6194037" y="362184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EFCB871D-6C30-417E-89E4-5405B210A5E8}"/>
              </a:ext>
            </a:extLst>
          </p:cNvPr>
          <p:cNvSpPr/>
          <p:nvPr/>
        </p:nvSpPr>
        <p:spPr>
          <a:xfrm>
            <a:off x="5250738" y="2186418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66DA97E1-9BDE-41A0-9381-1B17D6082BF8}"/>
              </a:ext>
            </a:extLst>
          </p:cNvPr>
          <p:cNvSpPr/>
          <p:nvPr/>
        </p:nvSpPr>
        <p:spPr>
          <a:xfrm>
            <a:off x="4710738" y="222754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599744DB-4EF8-457B-8362-1B671F8CD6E8}"/>
              </a:ext>
            </a:extLst>
          </p:cNvPr>
          <p:cNvSpPr/>
          <p:nvPr/>
        </p:nvSpPr>
        <p:spPr>
          <a:xfrm>
            <a:off x="7504508" y="584796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17F75966-4D61-471B-87B0-D0C691D92113}"/>
              </a:ext>
            </a:extLst>
          </p:cNvPr>
          <p:cNvSpPr/>
          <p:nvPr/>
        </p:nvSpPr>
        <p:spPr>
          <a:xfrm>
            <a:off x="8145787" y="585220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29F6FA6B-1EC8-4EBB-9B39-5FEB10304E1D}"/>
              </a:ext>
            </a:extLst>
          </p:cNvPr>
          <p:cNvSpPr/>
          <p:nvPr/>
        </p:nvSpPr>
        <p:spPr>
          <a:xfrm>
            <a:off x="2857470" y="545969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FC4385F3-99ED-45E5-8161-8F08B49CB8C9}"/>
              </a:ext>
            </a:extLst>
          </p:cNvPr>
          <p:cNvSpPr/>
          <p:nvPr/>
        </p:nvSpPr>
        <p:spPr>
          <a:xfrm>
            <a:off x="2317470" y="570331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CA4DE918-9267-4CF6-8BE9-E654A1BE2AE6}"/>
              </a:ext>
            </a:extLst>
          </p:cNvPr>
          <p:cNvSpPr/>
          <p:nvPr/>
        </p:nvSpPr>
        <p:spPr>
          <a:xfrm>
            <a:off x="1632178" y="578961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C682C93F-F1D1-4686-B269-D4493AFE697F}"/>
              </a:ext>
            </a:extLst>
          </p:cNvPr>
          <p:cNvSpPr/>
          <p:nvPr/>
        </p:nvSpPr>
        <p:spPr>
          <a:xfrm>
            <a:off x="6908501" y="5686441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3FDE6BDF-D1AC-4DAF-9D56-A1BDF0C01AF3}"/>
              </a:ext>
            </a:extLst>
          </p:cNvPr>
          <p:cNvSpPr/>
          <p:nvPr/>
        </p:nvSpPr>
        <p:spPr>
          <a:xfrm>
            <a:off x="6366000" y="4244721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F806E62A-B852-4F4B-BF14-72FC0879D3C1}"/>
              </a:ext>
            </a:extLst>
          </p:cNvPr>
          <p:cNvSpPr/>
          <p:nvPr/>
        </p:nvSpPr>
        <p:spPr>
          <a:xfrm>
            <a:off x="1632178" y="6299500"/>
            <a:ext cx="773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Время проведенное в Казино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мин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F4C02A7A-C901-455F-A15C-7C9A588F984E}"/>
              </a:ext>
            </a:extLst>
          </p:cNvPr>
          <p:cNvSpPr/>
          <p:nvPr/>
        </p:nvSpPr>
        <p:spPr>
          <a:xfrm rot="16200000">
            <a:off x="-917457" y="3599454"/>
            <a:ext cx="27446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Выигрыш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, $</a:t>
            </a: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83F91CE3-5DA0-4444-A0B6-B6D7CA30BA57}"/>
              </a:ext>
            </a:extLst>
          </p:cNvPr>
          <p:cNvCxnSpPr/>
          <p:nvPr/>
        </p:nvCxnSpPr>
        <p:spPr>
          <a:xfrm>
            <a:off x="3863752" y="2289587"/>
            <a:ext cx="0" cy="4040023"/>
          </a:xfrm>
          <a:prstGeom prst="line">
            <a:avLst/>
          </a:prstGeom>
          <a:ln w="762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AF220358-C80B-4559-B71D-1872B74EF263}"/>
              </a:ext>
            </a:extLst>
          </p:cNvPr>
          <p:cNvCxnSpPr/>
          <p:nvPr/>
        </p:nvCxnSpPr>
        <p:spPr>
          <a:xfrm>
            <a:off x="6023992" y="2269296"/>
            <a:ext cx="0" cy="4040023"/>
          </a:xfrm>
          <a:prstGeom prst="line">
            <a:avLst/>
          </a:prstGeom>
          <a:ln w="762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A034B37C-BB86-466D-A716-E3857988AAB6}"/>
              </a:ext>
            </a:extLst>
          </p:cNvPr>
          <p:cNvCxnSpPr/>
          <p:nvPr/>
        </p:nvCxnSpPr>
        <p:spPr>
          <a:xfrm>
            <a:off x="6906000" y="2269297"/>
            <a:ext cx="0" cy="4040023"/>
          </a:xfrm>
          <a:prstGeom prst="line">
            <a:avLst/>
          </a:prstGeom>
          <a:ln w="762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0AF8E363-0935-4DAF-9B0C-CE0FBC95F9EF}"/>
              </a:ext>
            </a:extLst>
          </p:cNvPr>
          <p:cNvCxnSpPr/>
          <p:nvPr/>
        </p:nvCxnSpPr>
        <p:spPr>
          <a:xfrm>
            <a:off x="1487488" y="5814807"/>
            <a:ext cx="2376264" cy="0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FF8FAEA5-A250-425A-A917-943AE127DA4B}"/>
              </a:ext>
            </a:extLst>
          </p:cNvPr>
          <p:cNvCxnSpPr/>
          <p:nvPr/>
        </p:nvCxnSpPr>
        <p:spPr>
          <a:xfrm>
            <a:off x="3817773" y="2497549"/>
            <a:ext cx="2376264" cy="0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6CEFE531-9168-4B8A-A707-0AD656ABD5D5}"/>
              </a:ext>
            </a:extLst>
          </p:cNvPr>
          <p:cNvCxnSpPr>
            <a:cxnSpLocks/>
          </p:cNvCxnSpPr>
          <p:nvPr/>
        </p:nvCxnSpPr>
        <p:spPr>
          <a:xfrm>
            <a:off x="6096000" y="4161842"/>
            <a:ext cx="810000" cy="0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8440CEEE-0AEA-45FD-BA2B-C493F8C6A264}"/>
              </a:ext>
            </a:extLst>
          </p:cNvPr>
          <p:cNvCxnSpPr>
            <a:cxnSpLocks/>
          </p:cNvCxnSpPr>
          <p:nvPr/>
        </p:nvCxnSpPr>
        <p:spPr>
          <a:xfrm>
            <a:off x="6856376" y="6012666"/>
            <a:ext cx="1922245" cy="0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350EC821-3B2D-4703-871C-96D4913F8DC9}"/>
              </a:ext>
            </a:extLst>
          </p:cNvPr>
          <p:cNvGrpSpPr/>
          <p:nvPr/>
        </p:nvGrpSpPr>
        <p:grpSpPr>
          <a:xfrm>
            <a:off x="7393568" y="2079011"/>
            <a:ext cx="4752722" cy="3447714"/>
            <a:chOff x="4027322" y="3600533"/>
            <a:chExt cx="5009016" cy="2697679"/>
          </a:xfrm>
        </p:grpSpPr>
        <p:sp>
          <p:nvSpPr>
            <p:cNvPr id="31" name="Прямоугольник: скругленные углы 30">
              <a:extLst>
                <a:ext uri="{FF2B5EF4-FFF2-40B4-BE49-F238E27FC236}">
                  <a16:creationId xmlns:a16="http://schemas.microsoft.com/office/drawing/2014/main" id="{868495BC-B0AC-4FCD-99E9-F466A5352E31}"/>
                </a:ext>
              </a:extLst>
            </p:cNvPr>
            <p:cNvSpPr/>
            <p:nvPr/>
          </p:nvSpPr>
          <p:spPr>
            <a:xfrm>
              <a:off x="4909086" y="3600533"/>
              <a:ext cx="1585774" cy="4267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b="1" dirty="0">
                  <a:latin typeface="Montserrat" panose="00000500000000000000" pitchFamily="2" charset="-52"/>
                </a:rPr>
                <a:t>Время</a:t>
              </a:r>
              <a:r>
                <a:rPr lang="en-US" sz="2000" dirty="0">
                  <a:latin typeface="Montserrat" panose="00000500000000000000" pitchFamily="2" charset="-52"/>
                </a:rPr>
                <a:t> &lt; 10</a:t>
              </a:r>
              <a:endParaRPr lang="ru-RU" sz="2000" dirty="0">
                <a:latin typeface="Montserrat" panose="00000500000000000000" pitchFamily="2" charset="-52"/>
              </a:endParaRPr>
            </a:p>
          </p:txBody>
        </p:sp>
        <p:sp>
          <p:nvSpPr>
            <p:cNvPr id="32" name="Прямоугольник: скругленные углы 31">
              <a:extLst>
                <a:ext uri="{FF2B5EF4-FFF2-40B4-BE49-F238E27FC236}">
                  <a16:creationId xmlns:a16="http://schemas.microsoft.com/office/drawing/2014/main" id="{C2EDA29C-DD94-4BA2-9E47-B592C7736865}"/>
                </a:ext>
              </a:extLst>
            </p:cNvPr>
            <p:cNvSpPr/>
            <p:nvPr/>
          </p:nvSpPr>
          <p:spPr>
            <a:xfrm>
              <a:off x="6024931" y="4244677"/>
              <a:ext cx="1585772" cy="4232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b="1" dirty="0">
                  <a:latin typeface="Montserrat" panose="00000500000000000000" pitchFamily="2" charset="-52"/>
                </a:rPr>
                <a:t>Время</a:t>
              </a:r>
              <a:r>
                <a:rPr lang="en-US" sz="2000" dirty="0">
                  <a:latin typeface="Montserrat" panose="00000500000000000000" pitchFamily="2" charset="-52"/>
                </a:rPr>
                <a:t> ≥ 25</a:t>
              </a:r>
              <a:endParaRPr lang="ru-RU" sz="2000" dirty="0">
                <a:latin typeface="Montserrat" panose="00000500000000000000" pitchFamily="2" charset="-52"/>
              </a:endParaRPr>
            </a:p>
          </p:txBody>
        </p:sp>
        <p:sp>
          <p:nvSpPr>
            <p:cNvPr id="33" name="Прямоугольник: скругленные углы 32">
              <a:extLst>
                <a:ext uri="{FF2B5EF4-FFF2-40B4-BE49-F238E27FC236}">
                  <a16:creationId xmlns:a16="http://schemas.microsoft.com/office/drawing/2014/main" id="{0CDC4C3D-1100-4F1D-8A80-7A9A6B7BF5B6}"/>
                </a:ext>
              </a:extLst>
            </p:cNvPr>
            <p:cNvSpPr/>
            <p:nvPr/>
          </p:nvSpPr>
          <p:spPr>
            <a:xfrm>
              <a:off x="5503734" y="4994108"/>
              <a:ext cx="1152128" cy="38150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Montserrat" panose="00000500000000000000" pitchFamily="2" charset="-52"/>
                </a:rPr>
                <a:t>4 $</a:t>
              </a:r>
              <a:endParaRPr lang="ru-RU" sz="2000" b="1" dirty="0">
                <a:latin typeface="Montserrat" panose="00000500000000000000" pitchFamily="2" charset="-52"/>
              </a:endParaRPr>
            </a:p>
          </p:txBody>
        </p:sp>
        <p:cxnSp>
          <p:nvCxnSpPr>
            <p:cNvPr id="34" name="Прямая со стрелкой 33">
              <a:extLst>
                <a:ext uri="{FF2B5EF4-FFF2-40B4-BE49-F238E27FC236}">
                  <a16:creationId xmlns:a16="http://schemas.microsoft.com/office/drawing/2014/main" id="{BF6335F1-C641-402A-9F40-8FD9C38812BB}"/>
                </a:ext>
              </a:extLst>
            </p:cNvPr>
            <p:cNvCxnSpPr>
              <a:cxnSpLocks/>
              <a:stCxn id="31" idx="2"/>
              <a:endCxn id="39" idx="0"/>
            </p:cNvCxnSpPr>
            <p:nvPr/>
          </p:nvCxnSpPr>
          <p:spPr>
            <a:xfrm flipH="1">
              <a:off x="4559215" y="4027283"/>
              <a:ext cx="1142758" cy="240381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EDB37FC1-5A67-48A8-88D3-D30FBE80A94B}"/>
                </a:ext>
              </a:extLst>
            </p:cNvPr>
            <p:cNvCxnSpPr>
              <a:cxnSpLocks/>
              <a:stCxn id="31" idx="2"/>
              <a:endCxn id="32" idx="0"/>
            </p:cNvCxnSpPr>
            <p:nvPr/>
          </p:nvCxnSpPr>
          <p:spPr>
            <a:xfrm>
              <a:off x="5701973" y="4027283"/>
              <a:ext cx="1115844" cy="217394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C91F93E2-9AC1-4DE5-82BC-3176D68E13F2}"/>
                </a:ext>
              </a:extLst>
            </p:cNvPr>
            <p:cNvCxnSpPr>
              <a:cxnSpLocks/>
              <a:stCxn id="32" idx="2"/>
              <a:endCxn id="33" idx="0"/>
            </p:cNvCxnSpPr>
            <p:nvPr/>
          </p:nvCxnSpPr>
          <p:spPr>
            <a:xfrm flipH="1">
              <a:off x="6079798" y="4667962"/>
              <a:ext cx="738019" cy="326146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65C60FE6-7F91-4797-AD4C-815BDEB268D6}"/>
                </a:ext>
              </a:extLst>
            </p:cNvPr>
            <p:cNvCxnSpPr>
              <a:cxnSpLocks/>
              <a:stCxn id="32" idx="2"/>
              <a:endCxn id="40" idx="0"/>
            </p:cNvCxnSpPr>
            <p:nvPr/>
          </p:nvCxnSpPr>
          <p:spPr>
            <a:xfrm>
              <a:off x="6817817" y="4667962"/>
              <a:ext cx="1106176" cy="443231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Прямоугольник: скругленные углы 38">
              <a:extLst>
                <a:ext uri="{FF2B5EF4-FFF2-40B4-BE49-F238E27FC236}">
                  <a16:creationId xmlns:a16="http://schemas.microsoft.com/office/drawing/2014/main" id="{3B217B4F-841D-448B-9FEA-C3A592512B26}"/>
                </a:ext>
              </a:extLst>
            </p:cNvPr>
            <p:cNvSpPr/>
            <p:nvPr/>
          </p:nvSpPr>
          <p:spPr>
            <a:xfrm>
              <a:off x="4027322" y="4267664"/>
              <a:ext cx="1063785" cy="42328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Montserrat" panose="00000500000000000000" pitchFamily="2" charset="-52"/>
                </a:rPr>
                <a:t>5 $</a:t>
              </a:r>
              <a:endParaRPr lang="ru-RU" sz="2000" b="1" dirty="0">
                <a:latin typeface="Montserrat" panose="00000500000000000000" pitchFamily="2" charset="-52"/>
              </a:endParaRPr>
            </a:p>
          </p:txBody>
        </p:sp>
        <p:sp>
          <p:nvSpPr>
            <p:cNvPr id="40" name="Прямоугольник: скругленные углы 39">
              <a:extLst>
                <a:ext uri="{FF2B5EF4-FFF2-40B4-BE49-F238E27FC236}">
                  <a16:creationId xmlns:a16="http://schemas.microsoft.com/office/drawing/2014/main" id="{A7A33156-D09B-4E49-A0EC-14458953E0FF}"/>
                </a:ext>
              </a:extLst>
            </p:cNvPr>
            <p:cNvSpPr/>
            <p:nvPr/>
          </p:nvSpPr>
          <p:spPr>
            <a:xfrm>
              <a:off x="7109434" y="5111193"/>
              <a:ext cx="1629118" cy="4232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b="1" dirty="0">
                  <a:latin typeface="Montserrat" panose="00000500000000000000" pitchFamily="2" charset="-52"/>
                </a:rPr>
                <a:t>Время</a:t>
              </a:r>
              <a:r>
                <a:rPr lang="en-US" sz="2000" dirty="0">
                  <a:latin typeface="Montserrat" panose="00000500000000000000" pitchFamily="2" charset="-52"/>
                </a:rPr>
                <a:t> ≥ 20 </a:t>
              </a:r>
              <a:endParaRPr lang="ru-RU" sz="2000" dirty="0">
                <a:latin typeface="Montserrat" panose="00000500000000000000" pitchFamily="2" charset="-52"/>
              </a:endParaRPr>
            </a:p>
          </p:txBody>
        </p:sp>
        <p:sp>
          <p:nvSpPr>
            <p:cNvPr id="41" name="Прямоугольник: скругленные углы 40">
              <a:extLst>
                <a:ext uri="{FF2B5EF4-FFF2-40B4-BE49-F238E27FC236}">
                  <a16:creationId xmlns:a16="http://schemas.microsoft.com/office/drawing/2014/main" id="{7629C617-26DF-4CDD-A187-3753B0DBA71B}"/>
                </a:ext>
              </a:extLst>
            </p:cNvPr>
            <p:cNvSpPr/>
            <p:nvPr/>
          </p:nvSpPr>
          <p:spPr>
            <a:xfrm>
              <a:off x="6703951" y="5916706"/>
              <a:ext cx="897664" cy="38150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Montserrat" panose="00000500000000000000" pitchFamily="2" charset="-52"/>
                </a:rPr>
                <a:t>25 $</a:t>
              </a:r>
              <a:endParaRPr lang="ru-RU" sz="2000" b="1" dirty="0">
                <a:latin typeface="Montserrat" panose="00000500000000000000" pitchFamily="2" charset="-52"/>
              </a:endParaRPr>
            </a:p>
          </p:txBody>
        </p:sp>
        <p:sp>
          <p:nvSpPr>
            <p:cNvPr id="42" name="Прямоугольник: скругленные углы 41">
              <a:extLst>
                <a:ext uri="{FF2B5EF4-FFF2-40B4-BE49-F238E27FC236}">
                  <a16:creationId xmlns:a16="http://schemas.microsoft.com/office/drawing/2014/main" id="{8F7D6E99-7DA2-476B-85F0-7F4AF90E7A13}"/>
                </a:ext>
              </a:extLst>
            </p:cNvPr>
            <p:cNvSpPr/>
            <p:nvPr/>
          </p:nvSpPr>
          <p:spPr>
            <a:xfrm>
              <a:off x="8028362" y="5916705"/>
              <a:ext cx="1007976" cy="38150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Montserrat" panose="00000500000000000000" pitchFamily="2" charset="-52"/>
                </a:rPr>
                <a:t>50 $</a:t>
              </a:r>
              <a:endParaRPr lang="ru-RU" sz="2000" b="1" dirty="0">
                <a:latin typeface="Montserrat" panose="00000500000000000000" pitchFamily="2" charset="-52"/>
              </a:endParaRPr>
            </a:p>
          </p:txBody>
        </p:sp>
        <p:cxnSp>
          <p:nvCxnSpPr>
            <p:cNvPr id="43" name="Прямая со стрелкой 42">
              <a:extLst>
                <a:ext uri="{FF2B5EF4-FFF2-40B4-BE49-F238E27FC236}">
                  <a16:creationId xmlns:a16="http://schemas.microsoft.com/office/drawing/2014/main" id="{1BB1CD44-B0C7-46C4-8711-7AE913B03EEB}"/>
                </a:ext>
              </a:extLst>
            </p:cNvPr>
            <p:cNvCxnSpPr>
              <a:cxnSpLocks/>
              <a:stCxn id="40" idx="2"/>
              <a:endCxn id="41" idx="0"/>
            </p:cNvCxnSpPr>
            <p:nvPr/>
          </p:nvCxnSpPr>
          <p:spPr>
            <a:xfrm flipH="1">
              <a:off x="7152783" y="5534477"/>
              <a:ext cx="771210" cy="382229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 стрелкой 43">
              <a:extLst>
                <a:ext uri="{FF2B5EF4-FFF2-40B4-BE49-F238E27FC236}">
                  <a16:creationId xmlns:a16="http://schemas.microsoft.com/office/drawing/2014/main" id="{9C6B758D-CE12-4700-8893-66465AD4AD82}"/>
                </a:ext>
              </a:extLst>
            </p:cNvPr>
            <p:cNvCxnSpPr>
              <a:cxnSpLocks/>
              <a:stCxn id="40" idx="2"/>
              <a:endCxn id="42" idx="0"/>
            </p:cNvCxnSpPr>
            <p:nvPr/>
          </p:nvCxnSpPr>
          <p:spPr>
            <a:xfrm>
              <a:off x="7923993" y="5534477"/>
              <a:ext cx="608358" cy="38222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657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1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Деревья Решений</a:t>
            </a:r>
            <a:endParaRPr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2.06 Деревья Решений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FB69BCEF-7A3A-442F-8FC8-27AB6FE0F998}"/>
              </a:ext>
            </a:extLst>
          </p:cNvPr>
          <p:cNvCxnSpPr/>
          <p:nvPr/>
        </p:nvCxnSpPr>
        <p:spPr>
          <a:xfrm>
            <a:off x="983432" y="1756013"/>
            <a:ext cx="0" cy="455330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21E06003-4C60-4759-973B-BD42A565FF51}"/>
              </a:ext>
            </a:extLst>
          </p:cNvPr>
          <p:cNvCxnSpPr>
            <a:cxnSpLocks/>
          </p:cNvCxnSpPr>
          <p:nvPr/>
        </p:nvCxnSpPr>
        <p:spPr>
          <a:xfrm flipH="1">
            <a:off x="983432" y="6309320"/>
            <a:ext cx="895332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>
            <a:extLst>
              <a:ext uri="{FF2B5EF4-FFF2-40B4-BE49-F238E27FC236}">
                <a16:creationId xmlns:a16="http://schemas.microsoft.com/office/drawing/2014/main" id="{A3E185E0-FA51-4771-8C40-5B963C6203D5}"/>
              </a:ext>
            </a:extLst>
          </p:cNvPr>
          <p:cNvSpPr/>
          <p:nvPr/>
        </p:nvSpPr>
        <p:spPr>
          <a:xfrm>
            <a:off x="4170738" y="246310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CEE83955-1764-483A-8F33-FC5F80FE5128}"/>
              </a:ext>
            </a:extLst>
          </p:cNvPr>
          <p:cNvSpPr/>
          <p:nvPr/>
        </p:nvSpPr>
        <p:spPr>
          <a:xfrm>
            <a:off x="6194037" y="362184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610B0933-798D-4CEF-AC12-3D318929A626}"/>
              </a:ext>
            </a:extLst>
          </p:cNvPr>
          <p:cNvSpPr/>
          <p:nvPr/>
        </p:nvSpPr>
        <p:spPr>
          <a:xfrm>
            <a:off x="5250738" y="2186418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3BD34924-AC45-494D-8F03-9973B139F527}"/>
              </a:ext>
            </a:extLst>
          </p:cNvPr>
          <p:cNvSpPr/>
          <p:nvPr/>
        </p:nvSpPr>
        <p:spPr>
          <a:xfrm>
            <a:off x="4710738" y="222754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0EDAC2CE-F863-4550-A56B-AE69F836DD89}"/>
              </a:ext>
            </a:extLst>
          </p:cNvPr>
          <p:cNvSpPr/>
          <p:nvPr/>
        </p:nvSpPr>
        <p:spPr>
          <a:xfrm>
            <a:off x="7504508" y="584796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126F8B7C-9D00-4671-B2A5-BBE31C39A2FD}"/>
              </a:ext>
            </a:extLst>
          </p:cNvPr>
          <p:cNvSpPr/>
          <p:nvPr/>
        </p:nvSpPr>
        <p:spPr>
          <a:xfrm>
            <a:off x="8145787" y="585220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FE193D78-0233-4694-B08E-89CF3F687F25}"/>
              </a:ext>
            </a:extLst>
          </p:cNvPr>
          <p:cNvSpPr/>
          <p:nvPr/>
        </p:nvSpPr>
        <p:spPr>
          <a:xfrm>
            <a:off x="2857470" y="545969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3CA7EDE1-25D1-47EC-8E85-5B36D1CF5109}"/>
              </a:ext>
            </a:extLst>
          </p:cNvPr>
          <p:cNvSpPr/>
          <p:nvPr/>
        </p:nvSpPr>
        <p:spPr>
          <a:xfrm>
            <a:off x="2317470" y="570331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A864D562-35EA-48CB-9F4F-91107B1A335B}"/>
              </a:ext>
            </a:extLst>
          </p:cNvPr>
          <p:cNvSpPr/>
          <p:nvPr/>
        </p:nvSpPr>
        <p:spPr>
          <a:xfrm>
            <a:off x="1632178" y="578961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E28725C8-9A8C-48A8-9D7F-7329D5495562}"/>
              </a:ext>
            </a:extLst>
          </p:cNvPr>
          <p:cNvSpPr/>
          <p:nvPr/>
        </p:nvSpPr>
        <p:spPr>
          <a:xfrm>
            <a:off x="6908501" y="5686441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03EF75A0-5A05-4CAB-9470-F14C12DA1C43}"/>
              </a:ext>
            </a:extLst>
          </p:cNvPr>
          <p:cNvSpPr/>
          <p:nvPr/>
        </p:nvSpPr>
        <p:spPr>
          <a:xfrm>
            <a:off x="6366000" y="4244721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CAB4499-ADA7-489B-817D-6783022C9D20}"/>
              </a:ext>
            </a:extLst>
          </p:cNvPr>
          <p:cNvSpPr/>
          <p:nvPr/>
        </p:nvSpPr>
        <p:spPr>
          <a:xfrm>
            <a:off x="2435988" y="6266488"/>
            <a:ext cx="773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Время проведенное в Казино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мин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D7E99F0B-BC79-4877-9AE6-1BE676CA1542}"/>
              </a:ext>
            </a:extLst>
          </p:cNvPr>
          <p:cNvSpPr/>
          <p:nvPr/>
        </p:nvSpPr>
        <p:spPr>
          <a:xfrm rot="16200000">
            <a:off x="-917458" y="3599454"/>
            <a:ext cx="27446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Выигрыш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, $</a:t>
            </a:r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B74C9790-DBF6-47B6-9F02-1328C2C6E214}"/>
              </a:ext>
            </a:extLst>
          </p:cNvPr>
          <p:cNvCxnSpPr/>
          <p:nvPr/>
        </p:nvCxnSpPr>
        <p:spPr>
          <a:xfrm>
            <a:off x="2317470" y="2347939"/>
            <a:ext cx="0" cy="4040023"/>
          </a:xfrm>
          <a:prstGeom prst="line">
            <a:avLst/>
          </a:prstGeom>
          <a:ln w="762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733F0B9B-8013-4F06-9195-BF5B5543CBDA}"/>
              </a:ext>
            </a:extLst>
          </p:cNvPr>
          <p:cNvCxnSpPr>
            <a:cxnSpLocks/>
          </p:cNvCxnSpPr>
          <p:nvPr/>
        </p:nvCxnSpPr>
        <p:spPr>
          <a:xfrm>
            <a:off x="1732383" y="5999692"/>
            <a:ext cx="439795" cy="0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36DF9224-5D81-451F-A04E-AEC2B5EDE5A3}"/>
              </a:ext>
            </a:extLst>
          </p:cNvPr>
          <p:cNvCxnSpPr>
            <a:cxnSpLocks/>
          </p:cNvCxnSpPr>
          <p:nvPr/>
        </p:nvCxnSpPr>
        <p:spPr>
          <a:xfrm flipV="1">
            <a:off x="2462763" y="4335741"/>
            <a:ext cx="5937493" cy="60438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11C2717-C446-4FFE-9AC5-3C313724B4BC}"/>
                  </a:ext>
                </a:extLst>
              </p:cNvPr>
              <p:cNvSpPr txBox="1"/>
              <p:nvPr/>
            </p:nvSpPr>
            <p:spPr>
              <a:xfrm>
                <a:off x="8919628" y="1131583"/>
                <a:ext cx="3321487" cy="75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11C2717-C446-4FFE-9AC5-3C313724B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628" y="1131583"/>
                <a:ext cx="3321487" cy="75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A65E72-2218-4928-BC64-11ACD058B6DF}"/>
                  </a:ext>
                </a:extLst>
              </p:cNvPr>
              <p:cNvSpPr txBox="1"/>
              <p:nvPr/>
            </p:nvSpPr>
            <p:spPr>
              <a:xfrm>
                <a:off x="8894915" y="2013279"/>
                <a:ext cx="3286862" cy="75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|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A65E72-2218-4928-BC64-11ACD058B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4915" y="2013279"/>
                <a:ext cx="3286862" cy="7559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959C6499-1722-45BA-AF87-129A488455BC}"/>
              </a:ext>
            </a:extLst>
          </p:cNvPr>
          <p:cNvCxnSpPr>
            <a:cxnSpLocks/>
          </p:cNvCxnSpPr>
          <p:nvPr/>
        </p:nvCxnSpPr>
        <p:spPr>
          <a:xfrm>
            <a:off x="8116492" y="2497549"/>
            <a:ext cx="0" cy="244361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F558B6D0-CD90-40E3-9152-079F7323EBEB}"/>
              </a:ext>
            </a:extLst>
          </p:cNvPr>
          <p:cNvCxnSpPr>
            <a:cxnSpLocks/>
          </p:cNvCxnSpPr>
          <p:nvPr/>
        </p:nvCxnSpPr>
        <p:spPr>
          <a:xfrm flipH="1">
            <a:off x="8116493" y="4941168"/>
            <a:ext cx="377839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Овал 27">
            <a:extLst>
              <a:ext uri="{FF2B5EF4-FFF2-40B4-BE49-F238E27FC236}">
                <a16:creationId xmlns:a16="http://schemas.microsoft.com/office/drawing/2014/main" id="{70E7ABF3-ADFF-43AC-9334-653D5586871E}"/>
              </a:ext>
            </a:extLst>
          </p:cNvPr>
          <p:cNvSpPr/>
          <p:nvPr/>
        </p:nvSpPr>
        <p:spPr>
          <a:xfrm>
            <a:off x="8315482" y="2704420"/>
            <a:ext cx="360000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AEE02636-BD37-4DD2-8F8A-DABED2854EDA}"/>
                  </a:ext>
                </a:extLst>
              </p:cNvPr>
              <p:cNvSpPr/>
              <p:nvPr/>
            </p:nvSpPr>
            <p:spPr>
              <a:xfrm rot="16200000">
                <a:off x="7468514" y="2911649"/>
                <a:ext cx="735842" cy="380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</m:oMath>
                  </m:oMathPara>
                </a14:m>
                <a:endParaRPr lang="ru-RU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AEE02636-BD37-4DD2-8F8A-DABED2854E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468514" y="2911649"/>
                <a:ext cx="735842" cy="3801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9EEDF252-6EA3-46CC-A422-A541385E8E13}"/>
              </a:ext>
            </a:extLst>
          </p:cNvPr>
          <p:cNvSpPr/>
          <p:nvPr/>
        </p:nvSpPr>
        <p:spPr>
          <a:xfrm>
            <a:off x="9192344" y="5048599"/>
            <a:ext cx="2526654" cy="380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Порог по времени</a:t>
            </a:r>
            <a:endParaRPr lang="ru-RU" dirty="0">
              <a:latin typeface="Montserrat" panose="00000500000000000000" pitchFamily="2" charset="-52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E556C1BB-E9A0-408C-90BC-A7A5BE8B9CAC}"/>
              </a:ext>
            </a:extLst>
          </p:cNvPr>
          <p:cNvCxnSpPr>
            <a:cxnSpLocks/>
          </p:cNvCxnSpPr>
          <p:nvPr/>
        </p:nvCxnSpPr>
        <p:spPr>
          <a:xfrm>
            <a:off x="2639616" y="4396178"/>
            <a:ext cx="0" cy="1193062"/>
          </a:xfrm>
          <a:prstGeom prst="line">
            <a:avLst/>
          </a:prstGeom>
          <a:ln w="76200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D402CFB8-F52F-4363-9C12-664A6CCD536C}"/>
              </a:ext>
            </a:extLst>
          </p:cNvPr>
          <p:cNvCxnSpPr>
            <a:cxnSpLocks/>
          </p:cNvCxnSpPr>
          <p:nvPr/>
        </p:nvCxnSpPr>
        <p:spPr>
          <a:xfrm>
            <a:off x="3122521" y="4375486"/>
            <a:ext cx="0" cy="1042445"/>
          </a:xfrm>
          <a:prstGeom prst="line">
            <a:avLst/>
          </a:prstGeom>
          <a:ln w="76200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89529A5F-828C-4396-AD60-87D24301CADB}"/>
              </a:ext>
            </a:extLst>
          </p:cNvPr>
          <p:cNvCxnSpPr>
            <a:cxnSpLocks/>
            <a:stCxn id="8" idx="4"/>
          </p:cNvCxnSpPr>
          <p:nvPr/>
        </p:nvCxnSpPr>
        <p:spPr>
          <a:xfrm flipH="1">
            <a:off x="4439816" y="3003106"/>
            <a:ext cx="922" cy="1267381"/>
          </a:xfrm>
          <a:prstGeom prst="line">
            <a:avLst/>
          </a:prstGeom>
          <a:ln w="76200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06ECF1D0-85F4-4152-AB79-FD1CC5365279}"/>
              </a:ext>
            </a:extLst>
          </p:cNvPr>
          <p:cNvCxnSpPr>
            <a:cxnSpLocks/>
          </p:cNvCxnSpPr>
          <p:nvPr/>
        </p:nvCxnSpPr>
        <p:spPr>
          <a:xfrm>
            <a:off x="5015880" y="2746764"/>
            <a:ext cx="0" cy="1649414"/>
          </a:xfrm>
          <a:prstGeom prst="line">
            <a:avLst/>
          </a:prstGeom>
          <a:ln w="76200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60A2B79F-7D91-4099-8E9B-DD3DADFDAD2C}"/>
              </a:ext>
            </a:extLst>
          </p:cNvPr>
          <p:cNvCxnSpPr>
            <a:cxnSpLocks/>
          </p:cNvCxnSpPr>
          <p:nvPr/>
        </p:nvCxnSpPr>
        <p:spPr>
          <a:xfrm>
            <a:off x="5519936" y="2704420"/>
            <a:ext cx="0" cy="1643383"/>
          </a:xfrm>
          <a:prstGeom prst="line">
            <a:avLst/>
          </a:prstGeom>
          <a:ln w="76200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518BB103-1744-449B-B273-E44E40A0F3B8}"/>
              </a:ext>
            </a:extLst>
          </p:cNvPr>
          <p:cNvCxnSpPr>
            <a:cxnSpLocks/>
          </p:cNvCxnSpPr>
          <p:nvPr/>
        </p:nvCxnSpPr>
        <p:spPr>
          <a:xfrm>
            <a:off x="6456040" y="3933056"/>
            <a:ext cx="0" cy="576064"/>
          </a:xfrm>
          <a:prstGeom prst="line">
            <a:avLst/>
          </a:prstGeom>
          <a:ln w="76200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778B410E-5FDA-4718-BF0E-3D6100385FB2}"/>
              </a:ext>
            </a:extLst>
          </p:cNvPr>
          <p:cNvCxnSpPr>
            <a:cxnSpLocks/>
          </p:cNvCxnSpPr>
          <p:nvPr/>
        </p:nvCxnSpPr>
        <p:spPr>
          <a:xfrm flipH="1">
            <a:off x="6734037" y="4375486"/>
            <a:ext cx="3628" cy="565682"/>
          </a:xfrm>
          <a:prstGeom prst="line">
            <a:avLst/>
          </a:prstGeom>
          <a:ln w="76200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C39C0412-07E8-40E3-B64D-9A32EE8C69BA}"/>
              </a:ext>
            </a:extLst>
          </p:cNvPr>
          <p:cNvCxnSpPr>
            <a:cxnSpLocks/>
          </p:cNvCxnSpPr>
          <p:nvPr/>
        </p:nvCxnSpPr>
        <p:spPr>
          <a:xfrm>
            <a:off x="7210944" y="4396178"/>
            <a:ext cx="0" cy="1393432"/>
          </a:xfrm>
          <a:prstGeom prst="line">
            <a:avLst/>
          </a:prstGeom>
          <a:ln w="76200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E99A83B9-813F-48BA-B792-E2C7620F0F61}"/>
              </a:ext>
            </a:extLst>
          </p:cNvPr>
          <p:cNvCxnSpPr>
            <a:cxnSpLocks/>
          </p:cNvCxnSpPr>
          <p:nvPr/>
        </p:nvCxnSpPr>
        <p:spPr>
          <a:xfrm>
            <a:off x="7752184" y="4375486"/>
            <a:ext cx="0" cy="1680737"/>
          </a:xfrm>
          <a:prstGeom prst="line">
            <a:avLst/>
          </a:prstGeom>
          <a:ln w="76200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3B26A6E9-918E-4E7E-BD5D-E408118DB30C}"/>
              </a:ext>
            </a:extLst>
          </p:cNvPr>
          <p:cNvCxnSpPr>
            <a:cxnSpLocks/>
          </p:cNvCxnSpPr>
          <p:nvPr/>
        </p:nvCxnSpPr>
        <p:spPr>
          <a:xfrm>
            <a:off x="8400256" y="4396178"/>
            <a:ext cx="0" cy="1738052"/>
          </a:xfrm>
          <a:prstGeom prst="line">
            <a:avLst/>
          </a:prstGeom>
          <a:ln w="76200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301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4" grpId="0"/>
      <p:bldP spid="25" grpId="0"/>
      <p:bldP spid="28" grpId="0" animBg="1"/>
      <p:bldP spid="29" grpId="0"/>
      <p:bldP spid="3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5440AF8F-2E44-49D3-884F-8A312A80A5B6}"/>
              </a:ext>
            </a:extLst>
          </p:cNvPr>
          <p:cNvCxnSpPr/>
          <p:nvPr/>
        </p:nvCxnSpPr>
        <p:spPr>
          <a:xfrm>
            <a:off x="983432" y="1756013"/>
            <a:ext cx="0" cy="455330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23EBC22A-460C-4BBA-BCA0-7C63A0BD5E67}"/>
              </a:ext>
            </a:extLst>
          </p:cNvPr>
          <p:cNvCxnSpPr>
            <a:cxnSpLocks/>
          </p:cNvCxnSpPr>
          <p:nvPr/>
        </p:nvCxnSpPr>
        <p:spPr>
          <a:xfrm flipH="1">
            <a:off x="983432" y="6309320"/>
            <a:ext cx="895332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>
            <a:extLst>
              <a:ext uri="{FF2B5EF4-FFF2-40B4-BE49-F238E27FC236}">
                <a16:creationId xmlns:a16="http://schemas.microsoft.com/office/drawing/2014/main" id="{A4DAB6DC-7F72-4724-9823-84B851E941F4}"/>
              </a:ext>
            </a:extLst>
          </p:cNvPr>
          <p:cNvSpPr/>
          <p:nvPr/>
        </p:nvSpPr>
        <p:spPr>
          <a:xfrm>
            <a:off x="4170738" y="246310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D6BA83B0-C5C3-4490-A031-0CA7041F9345}"/>
              </a:ext>
            </a:extLst>
          </p:cNvPr>
          <p:cNvSpPr/>
          <p:nvPr/>
        </p:nvSpPr>
        <p:spPr>
          <a:xfrm>
            <a:off x="6194037" y="362184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5C806CD7-3BFA-40F4-99BB-7AB7E31D9F11}"/>
              </a:ext>
            </a:extLst>
          </p:cNvPr>
          <p:cNvSpPr/>
          <p:nvPr/>
        </p:nvSpPr>
        <p:spPr>
          <a:xfrm>
            <a:off x="5250738" y="2186418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461D7251-19CE-4EF2-A99E-67FD49605E81}"/>
              </a:ext>
            </a:extLst>
          </p:cNvPr>
          <p:cNvSpPr/>
          <p:nvPr/>
        </p:nvSpPr>
        <p:spPr>
          <a:xfrm>
            <a:off x="4710738" y="222754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2DB0B67B-4DF5-4A0C-903B-504AD2B7AFE8}"/>
              </a:ext>
            </a:extLst>
          </p:cNvPr>
          <p:cNvSpPr/>
          <p:nvPr/>
        </p:nvSpPr>
        <p:spPr>
          <a:xfrm>
            <a:off x="7504508" y="584796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D578C0E5-3E6B-4948-BF76-F5FFAB3886E0}"/>
              </a:ext>
            </a:extLst>
          </p:cNvPr>
          <p:cNvSpPr/>
          <p:nvPr/>
        </p:nvSpPr>
        <p:spPr>
          <a:xfrm>
            <a:off x="8145787" y="585220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56F965F8-89D1-4AE2-BC37-7E711E74F6E6}"/>
              </a:ext>
            </a:extLst>
          </p:cNvPr>
          <p:cNvSpPr/>
          <p:nvPr/>
        </p:nvSpPr>
        <p:spPr>
          <a:xfrm>
            <a:off x="2857470" y="545969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E35F6B92-415E-4CE8-BA45-F124C9424BE2}"/>
              </a:ext>
            </a:extLst>
          </p:cNvPr>
          <p:cNvSpPr/>
          <p:nvPr/>
        </p:nvSpPr>
        <p:spPr>
          <a:xfrm>
            <a:off x="2317470" y="570331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8E8C332C-BF39-4FEA-8450-DF63872BB9E8}"/>
              </a:ext>
            </a:extLst>
          </p:cNvPr>
          <p:cNvSpPr/>
          <p:nvPr/>
        </p:nvSpPr>
        <p:spPr>
          <a:xfrm>
            <a:off x="1632178" y="578961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2EC8B122-702B-4F1C-B418-A4D9AC5C6C4F}"/>
              </a:ext>
            </a:extLst>
          </p:cNvPr>
          <p:cNvSpPr/>
          <p:nvPr/>
        </p:nvSpPr>
        <p:spPr>
          <a:xfrm>
            <a:off x="6908501" y="5686441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E7F998F1-C831-4987-AC06-CB9983854B8A}"/>
              </a:ext>
            </a:extLst>
          </p:cNvPr>
          <p:cNvSpPr/>
          <p:nvPr/>
        </p:nvSpPr>
        <p:spPr>
          <a:xfrm>
            <a:off x="6366000" y="4244721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720CFB0-3A6C-4A6B-AEB1-1A245D88BF91}"/>
              </a:ext>
            </a:extLst>
          </p:cNvPr>
          <p:cNvSpPr/>
          <p:nvPr/>
        </p:nvSpPr>
        <p:spPr>
          <a:xfrm>
            <a:off x="3122521" y="6308739"/>
            <a:ext cx="773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Время проведенное в Казино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мин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D2AAB473-C122-40E6-BBC0-A8B87CE619F7}"/>
              </a:ext>
            </a:extLst>
          </p:cNvPr>
          <p:cNvSpPr/>
          <p:nvPr/>
        </p:nvSpPr>
        <p:spPr>
          <a:xfrm rot="16200000">
            <a:off x="-917458" y="3599454"/>
            <a:ext cx="27446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Выигрыш, $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A235CDC3-2DE5-493B-BA2E-560990C6E3FF}"/>
              </a:ext>
            </a:extLst>
          </p:cNvPr>
          <p:cNvCxnSpPr/>
          <p:nvPr/>
        </p:nvCxnSpPr>
        <p:spPr>
          <a:xfrm>
            <a:off x="2857470" y="2376166"/>
            <a:ext cx="0" cy="4040023"/>
          </a:xfrm>
          <a:prstGeom prst="line">
            <a:avLst/>
          </a:prstGeom>
          <a:ln w="762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BB6D8DD4-B481-4CBC-94BF-69358DD7ABA1}"/>
              </a:ext>
            </a:extLst>
          </p:cNvPr>
          <p:cNvCxnSpPr>
            <a:cxnSpLocks/>
          </p:cNvCxnSpPr>
          <p:nvPr/>
        </p:nvCxnSpPr>
        <p:spPr>
          <a:xfrm flipV="1">
            <a:off x="1692951" y="5917256"/>
            <a:ext cx="1125087" cy="26374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62995145-272B-41C0-BBD3-400D3380A98D}"/>
              </a:ext>
            </a:extLst>
          </p:cNvPr>
          <p:cNvCxnSpPr>
            <a:cxnSpLocks/>
          </p:cNvCxnSpPr>
          <p:nvPr/>
        </p:nvCxnSpPr>
        <p:spPr>
          <a:xfrm>
            <a:off x="2857470" y="4355047"/>
            <a:ext cx="6190858" cy="1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EA9E213-6E9D-4E8B-A9F7-A548E57CB70E}"/>
                  </a:ext>
                </a:extLst>
              </p:cNvPr>
              <p:cNvSpPr txBox="1"/>
              <p:nvPr/>
            </p:nvSpPr>
            <p:spPr>
              <a:xfrm>
                <a:off x="8919628" y="1131583"/>
                <a:ext cx="3321487" cy="75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EA9E213-6E9D-4E8B-A9F7-A548E57CB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628" y="1131583"/>
                <a:ext cx="3321487" cy="75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C3C9F19-5928-42A8-84C4-12E0BE285546}"/>
                  </a:ext>
                </a:extLst>
              </p:cNvPr>
              <p:cNvSpPr txBox="1"/>
              <p:nvPr/>
            </p:nvSpPr>
            <p:spPr>
              <a:xfrm>
                <a:off x="8894915" y="2013279"/>
                <a:ext cx="3286862" cy="75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|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C3C9F19-5928-42A8-84C4-12E0BE285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4915" y="2013279"/>
                <a:ext cx="3286862" cy="7559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3A449D55-C72E-49D1-819F-E977BF294F1A}"/>
              </a:ext>
            </a:extLst>
          </p:cNvPr>
          <p:cNvCxnSpPr>
            <a:cxnSpLocks/>
          </p:cNvCxnSpPr>
          <p:nvPr/>
        </p:nvCxnSpPr>
        <p:spPr>
          <a:xfrm>
            <a:off x="8116492" y="2497549"/>
            <a:ext cx="0" cy="244361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80567203-52DC-44E8-9391-F3AD7129B088}"/>
              </a:ext>
            </a:extLst>
          </p:cNvPr>
          <p:cNvCxnSpPr>
            <a:cxnSpLocks/>
          </p:cNvCxnSpPr>
          <p:nvPr/>
        </p:nvCxnSpPr>
        <p:spPr>
          <a:xfrm flipH="1">
            <a:off x="8116493" y="4941168"/>
            <a:ext cx="377839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Овал 28">
            <a:extLst>
              <a:ext uri="{FF2B5EF4-FFF2-40B4-BE49-F238E27FC236}">
                <a16:creationId xmlns:a16="http://schemas.microsoft.com/office/drawing/2014/main" id="{03F5DB37-8C16-473F-B67F-4EC9159CB550}"/>
              </a:ext>
            </a:extLst>
          </p:cNvPr>
          <p:cNvSpPr/>
          <p:nvPr/>
        </p:nvSpPr>
        <p:spPr>
          <a:xfrm>
            <a:off x="8315482" y="2704420"/>
            <a:ext cx="360000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5C4EEF66-1DE6-4046-B37E-E09C4720AD47}"/>
                  </a:ext>
                </a:extLst>
              </p:cNvPr>
              <p:cNvSpPr/>
              <p:nvPr/>
            </p:nvSpPr>
            <p:spPr>
              <a:xfrm rot="16200000">
                <a:off x="7468514" y="2911649"/>
                <a:ext cx="735842" cy="380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</m:oMath>
                  </m:oMathPara>
                </a14:m>
                <a:endParaRPr lang="ru-RU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5C4EEF66-1DE6-4046-B37E-E09C4720A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468514" y="2911649"/>
                <a:ext cx="735842" cy="3801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EC8CB834-FE05-451C-B0D0-056D18F47A62}"/>
              </a:ext>
            </a:extLst>
          </p:cNvPr>
          <p:cNvSpPr/>
          <p:nvPr/>
        </p:nvSpPr>
        <p:spPr>
          <a:xfrm>
            <a:off x="9192344" y="5048599"/>
            <a:ext cx="2526654" cy="380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Порог по времени</a:t>
            </a:r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664B50EC-1211-49A2-BC77-B545F18271C7}"/>
              </a:ext>
            </a:extLst>
          </p:cNvPr>
          <p:cNvSpPr/>
          <p:nvPr/>
        </p:nvSpPr>
        <p:spPr>
          <a:xfrm>
            <a:off x="8559628" y="3069429"/>
            <a:ext cx="360000" cy="3561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34850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27E4F821-48C7-4B82-BB8B-D0F3F634034A}"/>
              </a:ext>
            </a:extLst>
          </p:cNvPr>
          <p:cNvCxnSpPr/>
          <p:nvPr/>
        </p:nvCxnSpPr>
        <p:spPr>
          <a:xfrm>
            <a:off x="983432" y="1756013"/>
            <a:ext cx="0" cy="455330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807E6E2A-A319-4C28-849D-70F75F71CAB9}"/>
              </a:ext>
            </a:extLst>
          </p:cNvPr>
          <p:cNvCxnSpPr>
            <a:cxnSpLocks/>
          </p:cNvCxnSpPr>
          <p:nvPr/>
        </p:nvCxnSpPr>
        <p:spPr>
          <a:xfrm flipH="1">
            <a:off x="983432" y="6309320"/>
            <a:ext cx="895332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Овал 38">
            <a:extLst>
              <a:ext uri="{FF2B5EF4-FFF2-40B4-BE49-F238E27FC236}">
                <a16:creationId xmlns:a16="http://schemas.microsoft.com/office/drawing/2014/main" id="{054D405A-96E0-41D7-B4AF-C342DC458002}"/>
              </a:ext>
            </a:extLst>
          </p:cNvPr>
          <p:cNvSpPr/>
          <p:nvPr/>
        </p:nvSpPr>
        <p:spPr>
          <a:xfrm>
            <a:off x="4170738" y="246310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EDBF1FDD-3F61-424D-A73F-01379B13F311}"/>
              </a:ext>
            </a:extLst>
          </p:cNvPr>
          <p:cNvSpPr/>
          <p:nvPr/>
        </p:nvSpPr>
        <p:spPr>
          <a:xfrm>
            <a:off x="6194037" y="362184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BAE1C62E-86AC-419F-87B1-696EA7FDBC53}"/>
              </a:ext>
            </a:extLst>
          </p:cNvPr>
          <p:cNvSpPr/>
          <p:nvPr/>
        </p:nvSpPr>
        <p:spPr>
          <a:xfrm>
            <a:off x="5250738" y="2186418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F14C7E5F-CB03-49B6-ACD4-8E1E158654A7}"/>
              </a:ext>
            </a:extLst>
          </p:cNvPr>
          <p:cNvSpPr/>
          <p:nvPr/>
        </p:nvSpPr>
        <p:spPr>
          <a:xfrm>
            <a:off x="4710738" y="222754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C59E273F-87C7-405D-A237-C76B513E30D3}"/>
              </a:ext>
            </a:extLst>
          </p:cNvPr>
          <p:cNvSpPr/>
          <p:nvPr/>
        </p:nvSpPr>
        <p:spPr>
          <a:xfrm>
            <a:off x="7504508" y="584796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B088D636-1506-4DC2-AE66-D8150CF8C55D}"/>
              </a:ext>
            </a:extLst>
          </p:cNvPr>
          <p:cNvSpPr/>
          <p:nvPr/>
        </p:nvSpPr>
        <p:spPr>
          <a:xfrm>
            <a:off x="8145787" y="585220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25C1B326-30B1-46CC-A0F3-F4239757F399}"/>
              </a:ext>
            </a:extLst>
          </p:cNvPr>
          <p:cNvSpPr/>
          <p:nvPr/>
        </p:nvSpPr>
        <p:spPr>
          <a:xfrm>
            <a:off x="2857470" y="545969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01E78191-0225-4954-9EFF-E032ADFE8950}"/>
              </a:ext>
            </a:extLst>
          </p:cNvPr>
          <p:cNvSpPr/>
          <p:nvPr/>
        </p:nvSpPr>
        <p:spPr>
          <a:xfrm>
            <a:off x="2317470" y="570331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840FB104-3529-4771-9294-44C94285CD08}"/>
              </a:ext>
            </a:extLst>
          </p:cNvPr>
          <p:cNvSpPr/>
          <p:nvPr/>
        </p:nvSpPr>
        <p:spPr>
          <a:xfrm>
            <a:off x="1632178" y="578961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966BDEEE-4D73-434D-B4B1-D4EECEB9D42A}"/>
              </a:ext>
            </a:extLst>
          </p:cNvPr>
          <p:cNvSpPr/>
          <p:nvPr/>
        </p:nvSpPr>
        <p:spPr>
          <a:xfrm>
            <a:off x="6908501" y="5686441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5C1E8181-DFD7-47F4-9334-AECF6DA1BD99}"/>
              </a:ext>
            </a:extLst>
          </p:cNvPr>
          <p:cNvSpPr/>
          <p:nvPr/>
        </p:nvSpPr>
        <p:spPr>
          <a:xfrm>
            <a:off x="6366000" y="4244721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0ED7DFB7-D696-4FA0-A674-B49771F4A5F4}"/>
              </a:ext>
            </a:extLst>
          </p:cNvPr>
          <p:cNvSpPr/>
          <p:nvPr/>
        </p:nvSpPr>
        <p:spPr>
          <a:xfrm>
            <a:off x="3122521" y="6308739"/>
            <a:ext cx="773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Время проведенное в Казино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мин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2762A63F-1275-4569-9872-B1D381DA8232}"/>
              </a:ext>
            </a:extLst>
          </p:cNvPr>
          <p:cNvSpPr/>
          <p:nvPr/>
        </p:nvSpPr>
        <p:spPr>
          <a:xfrm rot="16200000">
            <a:off x="-917458" y="3599454"/>
            <a:ext cx="27446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Выигрыш, $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52" name="Прямая соединительная линия 51">
            <a:extLst>
              <a:ext uri="{FF2B5EF4-FFF2-40B4-BE49-F238E27FC236}">
                <a16:creationId xmlns:a16="http://schemas.microsoft.com/office/drawing/2014/main" id="{0F6A965C-88A4-47F9-BEF1-098E54406A55}"/>
              </a:ext>
            </a:extLst>
          </p:cNvPr>
          <p:cNvCxnSpPr/>
          <p:nvPr/>
        </p:nvCxnSpPr>
        <p:spPr>
          <a:xfrm>
            <a:off x="3397470" y="2335035"/>
            <a:ext cx="0" cy="4040023"/>
          </a:xfrm>
          <a:prstGeom prst="line">
            <a:avLst/>
          </a:prstGeom>
          <a:ln w="762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054CA8B2-CE79-43D3-84B8-466C8428C74D}"/>
              </a:ext>
            </a:extLst>
          </p:cNvPr>
          <p:cNvCxnSpPr>
            <a:cxnSpLocks/>
          </p:cNvCxnSpPr>
          <p:nvPr/>
        </p:nvCxnSpPr>
        <p:spPr>
          <a:xfrm flipV="1">
            <a:off x="1732382" y="5756609"/>
            <a:ext cx="1665088" cy="2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E91BCD23-C23B-4FA1-8EA3-4537F8060BC3}"/>
              </a:ext>
            </a:extLst>
          </p:cNvPr>
          <p:cNvCxnSpPr>
            <a:cxnSpLocks/>
          </p:cNvCxnSpPr>
          <p:nvPr/>
        </p:nvCxnSpPr>
        <p:spPr>
          <a:xfrm flipV="1">
            <a:off x="3427619" y="4277158"/>
            <a:ext cx="5366912" cy="77889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8630B53-772E-4394-B24B-42705AF54BFE}"/>
                  </a:ext>
                </a:extLst>
              </p:cNvPr>
              <p:cNvSpPr txBox="1"/>
              <p:nvPr/>
            </p:nvSpPr>
            <p:spPr>
              <a:xfrm>
                <a:off x="8919628" y="1131583"/>
                <a:ext cx="3321487" cy="75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8630B53-772E-4394-B24B-42705AF54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628" y="1131583"/>
                <a:ext cx="3321487" cy="75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513896F-A834-49C1-B82D-5EADA1818F0E}"/>
                  </a:ext>
                </a:extLst>
              </p:cNvPr>
              <p:cNvSpPr txBox="1"/>
              <p:nvPr/>
            </p:nvSpPr>
            <p:spPr>
              <a:xfrm>
                <a:off x="8894915" y="2013279"/>
                <a:ext cx="3286862" cy="75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|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513896F-A834-49C1-B82D-5EADA1818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4915" y="2013279"/>
                <a:ext cx="3286862" cy="7559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Прямая соединительная линия 56">
            <a:extLst>
              <a:ext uri="{FF2B5EF4-FFF2-40B4-BE49-F238E27FC236}">
                <a16:creationId xmlns:a16="http://schemas.microsoft.com/office/drawing/2014/main" id="{9F864C76-597E-4CB6-B4E0-D7CA0C5881B1}"/>
              </a:ext>
            </a:extLst>
          </p:cNvPr>
          <p:cNvCxnSpPr>
            <a:cxnSpLocks/>
          </p:cNvCxnSpPr>
          <p:nvPr/>
        </p:nvCxnSpPr>
        <p:spPr>
          <a:xfrm>
            <a:off x="8116492" y="2497549"/>
            <a:ext cx="0" cy="244361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>
            <a:extLst>
              <a:ext uri="{FF2B5EF4-FFF2-40B4-BE49-F238E27FC236}">
                <a16:creationId xmlns:a16="http://schemas.microsoft.com/office/drawing/2014/main" id="{712DD841-A7A7-432A-904D-1C79A8C44DDB}"/>
              </a:ext>
            </a:extLst>
          </p:cNvPr>
          <p:cNvCxnSpPr>
            <a:cxnSpLocks/>
          </p:cNvCxnSpPr>
          <p:nvPr/>
        </p:nvCxnSpPr>
        <p:spPr>
          <a:xfrm flipH="1">
            <a:off x="8116493" y="4941168"/>
            <a:ext cx="377839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Овал 58">
            <a:extLst>
              <a:ext uri="{FF2B5EF4-FFF2-40B4-BE49-F238E27FC236}">
                <a16:creationId xmlns:a16="http://schemas.microsoft.com/office/drawing/2014/main" id="{FE7717F6-141D-47A6-8FA5-A8986329876C}"/>
              </a:ext>
            </a:extLst>
          </p:cNvPr>
          <p:cNvSpPr/>
          <p:nvPr/>
        </p:nvSpPr>
        <p:spPr>
          <a:xfrm>
            <a:off x="8315482" y="2704420"/>
            <a:ext cx="360000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Прямоугольник 59">
                <a:extLst>
                  <a:ext uri="{FF2B5EF4-FFF2-40B4-BE49-F238E27FC236}">
                    <a16:creationId xmlns:a16="http://schemas.microsoft.com/office/drawing/2014/main" id="{37499678-CCFC-471B-A09F-FD7AECD5F0C0}"/>
                  </a:ext>
                </a:extLst>
              </p:cNvPr>
              <p:cNvSpPr/>
              <p:nvPr/>
            </p:nvSpPr>
            <p:spPr>
              <a:xfrm rot="16200000">
                <a:off x="7468514" y="2911649"/>
                <a:ext cx="735842" cy="380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</m:oMath>
                  </m:oMathPara>
                </a14:m>
                <a:endParaRPr lang="ru-RU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60" name="Прямоугольник 59">
                <a:extLst>
                  <a:ext uri="{FF2B5EF4-FFF2-40B4-BE49-F238E27FC236}">
                    <a16:creationId xmlns:a16="http://schemas.microsoft.com/office/drawing/2014/main" id="{37499678-CCFC-471B-A09F-FD7AECD5F0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468514" y="2911649"/>
                <a:ext cx="735842" cy="3801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122B2C96-2CAC-42C3-8F57-8541AB865B7C}"/>
              </a:ext>
            </a:extLst>
          </p:cNvPr>
          <p:cNvSpPr/>
          <p:nvPr/>
        </p:nvSpPr>
        <p:spPr>
          <a:xfrm>
            <a:off x="9192344" y="5048599"/>
            <a:ext cx="2526654" cy="380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Порог по времени</a:t>
            </a:r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78AC59B9-D103-4009-82D6-B4A439858EB9}"/>
              </a:ext>
            </a:extLst>
          </p:cNvPr>
          <p:cNvSpPr/>
          <p:nvPr/>
        </p:nvSpPr>
        <p:spPr>
          <a:xfrm>
            <a:off x="8559628" y="3069429"/>
            <a:ext cx="360000" cy="3561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id="{28F6AF47-D7A8-476E-BEBA-F74172ACF9DB}"/>
              </a:ext>
            </a:extLst>
          </p:cNvPr>
          <p:cNvSpPr/>
          <p:nvPr/>
        </p:nvSpPr>
        <p:spPr>
          <a:xfrm>
            <a:off x="8803774" y="3425581"/>
            <a:ext cx="360000" cy="3561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145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28C134C0-10CE-4400-A749-D10B6BC232B4}"/>
              </a:ext>
            </a:extLst>
          </p:cNvPr>
          <p:cNvCxnSpPr/>
          <p:nvPr/>
        </p:nvCxnSpPr>
        <p:spPr>
          <a:xfrm>
            <a:off x="983432" y="1756013"/>
            <a:ext cx="0" cy="455330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2FDDFC06-AEBF-4CC6-8EC5-E503C330DA20}"/>
              </a:ext>
            </a:extLst>
          </p:cNvPr>
          <p:cNvCxnSpPr>
            <a:cxnSpLocks/>
          </p:cNvCxnSpPr>
          <p:nvPr/>
        </p:nvCxnSpPr>
        <p:spPr>
          <a:xfrm flipH="1">
            <a:off x="983432" y="6309320"/>
            <a:ext cx="895332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>
            <a:extLst>
              <a:ext uri="{FF2B5EF4-FFF2-40B4-BE49-F238E27FC236}">
                <a16:creationId xmlns:a16="http://schemas.microsoft.com/office/drawing/2014/main" id="{A5419798-DC51-4BCE-B550-7E82DE12890A}"/>
              </a:ext>
            </a:extLst>
          </p:cNvPr>
          <p:cNvSpPr/>
          <p:nvPr/>
        </p:nvSpPr>
        <p:spPr>
          <a:xfrm>
            <a:off x="4170738" y="246310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9F8E062F-CEFD-44DF-9FB6-4ECEBA14A03F}"/>
              </a:ext>
            </a:extLst>
          </p:cNvPr>
          <p:cNvSpPr/>
          <p:nvPr/>
        </p:nvSpPr>
        <p:spPr>
          <a:xfrm>
            <a:off x="6194037" y="362184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5EF62169-2510-4846-B943-F95161842327}"/>
              </a:ext>
            </a:extLst>
          </p:cNvPr>
          <p:cNvSpPr/>
          <p:nvPr/>
        </p:nvSpPr>
        <p:spPr>
          <a:xfrm>
            <a:off x="5250738" y="2186418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629C2ABB-343A-45B3-8AAE-B9A597442B8B}"/>
              </a:ext>
            </a:extLst>
          </p:cNvPr>
          <p:cNvSpPr/>
          <p:nvPr/>
        </p:nvSpPr>
        <p:spPr>
          <a:xfrm>
            <a:off x="4710738" y="222754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CEF0252F-ED43-49D6-ABA5-9DC436D62E82}"/>
              </a:ext>
            </a:extLst>
          </p:cNvPr>
          <p:cNvSpPr/>
          <p:nvPr/>
        </p:nvSpPr>
        <p:spPr>
          <a:xfrm>
            <a:off x="7504508" y="584796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68953A9B-D7B6-4465-A077-5DCC2C1F9E0C}"/>
              </a:ext>
            </a:extLst>
          </p:cNvPr>
          <p:cNvSpPr/>
          <p:nvPr/>
        </p:nvSpPr>
        <p:spPr>
          <a:xfrm>
            <a:off x="8145787" y="585220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A114DCD3-D0AC-4AFC-A8EF-A07203ECD08B}"/>
              </a:ext>
            </a:extLst>
          </p:cNvPr>
          <p:cNvSpPr/>
          <p:nvPr/>
        </p:nvSpPr>
        <p:spPr>
          <a:xfrm>
            <a:off x="2857470" y="545969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6EB967D2-16D8-4CD2-8BBF-202DC44304D4}"/>
              </a:ext>
            </a:extLst>
          </p:cNvPr>
          <p:cNvSpPr/>
          <p:nvPr/>
        </p:nvSpPr>
        <p:spPr>
          <a:xfrm>
            <a:off x="2317470" y="570331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1C67EFDC-144F-4563-8FA2-356331DDA0E8}"/>
              </a:ext>
            </a:extLst>
          </p:cNvPr>
          <p:cNvSpPr/>
          <p:nvPr/>
        </p:nvSpPr>
        <p:spPr>
          <a:xfrm>
            <a:off x="1632178" y="578961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75CC0D9A-EB8F-499B-9A8D-856F4EE81B46}"/>
              </a:ext>
            </a:extLst>
          </p:cNvPr>
          <p:cNvSpPr/>
          <p:nvPr/>
        </p:nvSpPr>
        <p:spPr>
          <a:xfrm>
            <a:off x="6908501" y="5686441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89074F0B-EB97-42DE-A695-006E7B0AE83C}"/>
              </a:ext>
            </a:extLst>
          </p:cNvPr>
          <p:cNvSpPr/>
          <p:nvPr/>
        </p:nvSpPr>
        <p:spPr>
          <a:xfrm>
            <a:off x="6366000" y="4244721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FD31E74E-8857-4A25-B776-D0C51855F18E}"/>
              </a:ext>
            </a:extLst>
          </p:cNvPr>
          <p:cNvSpPr/>
          <p:nvPr/>
        </p:nvSpPr>
        <p:spPr>
          <a:xfrm>
            <a:off x="3122521" y="6308739"/>
            <a:ext cx="773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Время проведенное в Казино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мин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39E82F4D-039A-43B2-8C94-52B407DD5CEF}"/>
              </a:ext>
            </a:extLst>
          </p:cNvPr>
          <p:cNvSpPr/>
          <p:nvPr/>
        </p:nvSpPr>
        <p:spPr>
          <a:xfrm rot="16200000">
            <a:off x="-917458" y="3599454"/>
            <a:ext cx="27446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Выигрыш, $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F57B3A8A-DB00-44C6-91A8-8AF2082CA597}"/>
              </a:ext>
            </a:extLst>
          </p:cNvPr>
          <p:cNvCxnSpPr/>
          <p:nvPr/>
        </p:nvCxnSpPr>
        <p:spPr>
          <a:xfrm>
            <a:off x="4663259" y="2141830"/>
            <a:ext cx="0" cy="4040023"/>
          </a:xfrm>
          <a:prstGeom prst="line">
            <a:avLst/>
          </a:prstGeom>
          <a:ln w="762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0FF02E15-6985-4844-A5BB-5613E5AB9BAA}"/>
              </a:ext>
            </a:extLst>
          </p:cNvPr>
          <p:cNvCxnSpPr>
            <a:cxnSpLocks/>
          </p:cNvCxnSpPr>
          <p:nvPr/>
        </p:nvCxnSpPr>
        <p:spPr>
          <a:xfrm>
            <a:off x="1817468" y="5013997"/>
            <a:ext cx="2778637" cy="0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EB2EE2C8-849C-433A-B146-BF4ED15FD57D}"/>
              </a:ext>
            </a:extLst>
          </p:cNvPr>
          <p:cNvCxnSpPr>
            <a:cxnSpLocks/>
          </p:cNvCxnSpPr>
          <p:nvPr/>
        </p:nvCxnSpPr>
        <p:spPr>
          <a:xfrm>
            <a:off x="4703119" y="4206315"/>
            <a:ext cx="4075502" cy="18117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D48493-B43C-4F4F-9C40-A680314C51E1}"/>
                  </a:ext>
                </a:extLst>
              </p:cNvPr>
              <p:cNvSpPr txBox="1"/>
              <p:nvPr/>
            </p:nvSpPr>
            <p:spPr>
              <a:xfrm>
                <a:off x="8919628" y="1131583"/>
                <a:ext cx="3321487" cy="75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D48493-B43C-4F4F-9C40-A680314C5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628" y="1131583"/>
                <a:ext cx="3321487" cy="75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FFFDEBA-E724-4525-9B52-ECD8CE88266B}"/>
                  </a:ext>
                </a:extLst>
              </p:cNvPr>
              <p:cNvSpPr txBox="1"/>
              <p:nvPr/>
            </p:nvSpPr>
            <p:spPr>
              <a:xfrm>
                <a:off x="8894915" y="2013279"/>
                <a:ext cx="3286862" cy="75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|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FFFDEBA-E724-4525-9B52-ECD8CE882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4915" y="2013279"/>
                <a:ext cx="3286862" cy="7559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FD4B99E7-8AB9-4271-9184-20DE1578D4FA}"/>
              </a:ext>
            </a:extLst>
          </p:cNvPr>
          <p:cNvCxnSpPr>
            <a:cxnSpLocks/>
          </p:cNvCxnSpPr>
          <p:nvPr/>
        </p:nvCxnSpPr>
        <p:spPr>
          <a:xfrm>
            <a:off x="8116492" y="2497549"/>
            <a:ext cx="0" cy="244361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D7670483-5E6F-41A2-9DF7-184E9B09FEF8}"/>
              </a:ext>
            </a:extLst>
          </p:cNvPr>
          <p:cNvCxnSpPr>
            <a:cxnSpLocks/>
          </p:cNvCxnSpPr>
          <p:nvPr/>
        </p:nvCxnSpPr>
        <p:spPr>
          <a:xfrm flipH="1">
            <a:off x="8116493" y="4941168"/>
            <a:ext cx="377839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Овал 27">
            <a:extLst>
              <a:ext uri="{FF2B5EF4-FFF2-40B4-BE49-F238E27FC236}">
                <a16:creationId xmlns:a16="http://schemas.microsoft.com/office/drawing/2014/main" id="{A9BADE50-BBE4-4961-AC3C-9E05EB1C43A7}"/>
              </a:ext>
            </a:extLst>
          </p:cNvPr>
          <p:cNvSpPr/>
          <p:nvPr/>
        </p:nvSpPr>
        <p:spPr>
          <a:xfrm>
            <a:off x="8315482" y="2704420"/>
            <a:ext cx="360000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36BBCC83-F8CA-4EEA-91CF-8CD2E4A73B7F}"/>
                  </a:ext>
                </a:extLst>
              </p:cNvPr>
              <p:cNvSpPr/>
              <p:nvPr/>
            </p:nvSpPr>
            <p:spPr>
              <a:xfrm rot="16200000">
                <a:off x="7468514" y="2911649"/>
                <a:ext cx="735842" cy="380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</m:oMath>
                  </m:oMathPara>
                </a14:m>
                <a:endParaRPr lang="ru-RU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36BBCC83-F8CA-4EEA-91CF-8CD2E4A73B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468514" y="2911649"/>
                <a:ext cx="735842" cy="3801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E97BA18B-5CC6-4D51-A389-EB8ABBF8D2E8}"/>
              </a:ext>
            </a:extLst>
          </p:cNvPr>
          <p:cNvSpPr/>
          <p:nvPr/>
        </p:nvSpPr>
        <p:spPr>
          <a:xfrm>
            <a:off x="9192344" y="5048599"/>
            <a:ext cx="2526654" cy="380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Порог по времени</a:t>
            </a:r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6FA89FB2-3C1E-440F-B8F6-FEB82F2DDA53}"/>
              </a:ext>
            </a:extLst>
          </p:cNvPr>
          <p:cNvSpPr/>
          <p:nvPr/>
        </p:nvSpPr>
        <p:spPr>
          <a:xfrm>
            <a:off x="8559628" y="3069429"/>
            <a:ext cx="360000" cy="3561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75C79DF5-8CF4-44F6-8F5F-85D5736B497A}"/>
              </a:ext>
            </a:extLst>
          </p:cNvPr>
          <p:cNvSpPr/>
          <p:nvPr/>
        </p:nvSpPr>
        <p:spPr>
          <a:xfrm>
            <a:off x="8803774" y="3425581"/>
            <a:ext cx="360000" cy="3561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492B7C40-1A3A-4085-A785-9552C03DFF4E}"/>
              </a:ext>
            </a:extLst>
          </p:cNvPr>
          <p:cNvSpPr/>
          <p:nvPr/>
        </p:nvSpPr>
        <p:spPr>
          <a:xfrm>
            <a:off x="9171038" y="3274901"/>
            <a:ext cx="360000" cy="3561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67242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6223A552-3195-4B2E-B59E-46ECCBD1AE3C}"/>
              </a:ext>
            </a:extLst>
          </p:cNvPr>
          <p:cNvCxnSpPr/>
          <p:nvPr/>
        </p:nvCxnSpPr>
        <p:spPr>
          <a:xfrm>
            <a:off x="983432" y="1756013"/>
            <a:ext cx="0" cy="455330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183E146C-D2F0-45B8-8470-171D53B733F1}"/>
              </a:ext>
            </a:extLst>
          </p:cNvPr>
          <p:cNvCxnSpPr>
            <a:cxnSpLocks/>
          </p:cNvCxnSpPr>
          <p:nvPr/>
        </p:nvCxnSpPr>
        <p:spPr>
          <a:xfrm flipH="1">
            <a:off x="983432" y="6309320"/>
            <a:ext cx="895332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>
            <a:extLst>
              <a:ext uri="{FF2B5EF4-FFF2-40B4-BE49-F238E27FC236}">
                <a16:creationId xmlns:a16="http://schemas.microsoft.com/office/drawing/2014/main" id="{D1E1C329-383B-418D-AC04-1A2F16034848}"/>
              </a:ext>
            </a:extLst>
          </p:cNvPr>
          <p:cNvSpPr/>
          <p:nvPr/>
        </p:nvSpPr>
        <p:spPr>
          <a:xfrm>
            <a:off x="4170738" y="246310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5A192C28-F2A8-49D6-BF65-0C5E90621C8A}"/>
              </a:ext>
            </a:extLst>
          </p:cNvPr>
          <p:cNvSpPr/>
          <p:nvPr/>
        </p:nvSpPr>
        <p:spPr>
          <a:xfrm>
            <a:off x="6194037" y="362184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1747D49B-D86B-4CED-80CE-B83C47BEC0C8}"/>
              </a:ext>
            </a:extLst>
          </p:cNvPr>
          <p:cNvSpPr/>
          <p:nvPr/>
        </p:nvSpPr>
        <p:spPr>
          <a:xfrm>
            <a:off x="5250738" y="2186418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2ED7F5E2-2341-4F08-848A-ED4CB0A73AAE}"/>
              </a:ext>
            </a:extLst>
          </p:cNvPr>
          <p:cNvSpPr/>
          <p:nvPr/>
        </p:nvSpPr>
        <p:spPr>
          <a:xfrm>
            <a:off x="4710738" y="222754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D44391AA-C98B-44F6-BE54-A20C41B80F19}"/>
              </a:ext>
            </a:extLst>
          </p:cNvPr>
          <p:cNvSpPr/>
          <p:nvPr/>
        </p:nvSpPr>
        <p:spPr>
          <a:xfrm>
            <a:off x="7504508" y="584796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220BBD2E-3A69-4A23-B39C-6BB47745196A}"/>
              </a:ext>
            </a:extLst>
          </p:cNvPr>
          <p:cNvSpPr/>
          <p:nvPr/>
        </p:nvSpPr>
        <p:spPr>
          <a:xfrm>
            <a:off x="8145787" y="585220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308AA54A-45B0-4B75-ACE0-3876B66BE4B0}"/>
              </a:ext>
            </a:extLst>
          </p:cNvPr>
          <p:cNvSpPr/>
          <p:nvPr/>
        </p:nvSpPr>
        <p:spPr>
          <a:xfrm>
            <a:off x="2857470" y="545969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06FD9118-290B-43F9-B6A1-D61FEBC54F18}"/>
              </a:ext>
            </a:extLst>
          </p:cNvPr>
          <p:cNvSpPr/>
          <p:nvPr/>
        </p:nvSpPr>
        <p:spPr>
          <a:xfrm>
            <a:off x="2317470" y="570331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B241C120-6AF0-413E-8127-33DC95A341AE}"/>
              </a:ext>
            </a:extLst>
          </p:cNvPr>
          <p:cNvSpPr/>
          <p:nvPr/>
        </p:nvSpPr>
        <p:spPr>
          <a:xfrm>
            <a:off x="1632178" y="578961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1C70241C-733E-4F43-83CD-7D3E4E81C388}"/>
              </a:ext>
            </a:extLst>
          </p:cNvPr>
          <p:cNvSpPr/>
          <p:nvPr/>
        </p:nvSpPr>
        <p:spPr>
          <a:xfrm>
            <a:off x="6908501" y="5686441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DB455E05-8854-4FF7-AE0E-6F485C9004A1}"/>
              </a:ext>
            </a:extLst>
          </p:cNvPr>
          <p:cNvSpPr/>
          <p:nvPr/>
        </p:nvSpPr>
        <p:spPr>
          <a:xfrm>
            <a:off x="6366000" y="4244721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FF8900BA-0A09-4A5F-9A41-4253B77EBE66}"/>
              </a:ext>
            </a:extLst>
          </p:cNvPr>
          <p:cNvSpPr/>
          <p:nvPr/>
        </p:nvSpPr>
        <p:spPr>
          <a:xfrm>
            <a:off x="3122521" y="6308739"/>
            <a:ext cx="773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Время проведенное в Казино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мин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B95107E-C170-4E38-8D8F-D01CF2F1F39A}"/>
              </a:ext>
            </a:extLst>
          </p:cNvPr>
          <p:cNvSpPr/>
          <p:nvPr/>
        </p:nvSpPr>
        <p:spPr>
          <a:xfrm rot="16200000">
            <a:off x="-917458" y="3599454"/>
            <a:ext cx="27446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Выигрыш, $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1BCC2AB0-58E0-4EF8-8395-67F0B1C0D9D2}"/>
              </a:ext>
            </a:extLst>
          </p:cNvPr>
          <p:cNvCxnSpPr/>
          <p:nvPr/>
        </p:nvCxnSpPr>
        <p:spPr>
          <a:xfrm>
            <a:off x="5225039" y="2141830"/>
            <a:ext cx="0" cy="4040023"/>
          </a:xfrm>
          <a:prstGeom prst="line">
            <a:avLst/>
          </a:prstGeom>
          <a:ln w="762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7D75B4DA-7BFE-43DD-917E-9653CE89D13A}"/>
              </a:ext>
            </a:extLst>
          </p:cNvPr>
          <p:cNvCxnSpPr>
            <a:cxnSpLocks/>
          </p:cNvCxnSpPr>
          <p:nvPr/>
        </p:nvCxnSpPr>
        <p:spPr>
          <a:xfrm>
            <a:off x="1847528" y="4437112"/>
            <a:ext cx="3270420" cy="0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A1DC61BB-E316-48C1-A361-C5AF533D64B7}"/>
              </a:ext>
            </a:extLst>
          </p:cNvPr>
          <p:cNvCxnSpPr>
            <a:cxnSpLocks/>
          </p:cNvCxnSpPr>
          <p:nvPr/>
        </p:nvCxnSpPr>
        <p:spPr>
          <a:xfrm flipV="1">
            <a:off x="5332370" y="4435296"/>
            <a:ext cx="3574282" cy="15063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B54CAA7-C09F-4215-8BBD-05C8C16A7E68}"/>
                  </a:ext>
                </a:extLst>
              </p:cNvPr>
              <p:cNvSpPr txBox="1"/>
              <p:nvPr/>
            </p:nvSpPr>
            <p:spPr>
              <a:xfrm>
                <a:off x="8919628" y="1131583"/>
                <a:ext cx="3321487" cy="75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B54CAA7-C09F-4215-8BBD-05C8C16A7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628" y="1131583"/>
                <a:ext cx="3321487" cy="75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EC828A9-1326-4849-94D3-ABBF011D8D8E}"/>
                  </a:ext>
                </a:extLst>
              </p:cNvPr>
              <p:cNvSpPr txBox="1"/>
              <p:nvPr/>
            </p:nvSpPr>
            <p:spPr>
              <a:xfrm>
                <a:off x="8894915" y="2013279"/>
                <a:ext cx="3286862" cy="75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|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EC828A9-1326-4849-94D3-ABBF011D8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4915" y="2013279"/>
                <a:ext cx="3286862" cy="7559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5F75651E-918A-4A31-BC73-C49CE3EA5CE7}"/>
              </a:ext>
            </a:extLst>
          </p:cNvPr>
          <p:cNvCxnSpPr>
            <a:cxnSpLocks/>
          </p:cNvCxnSpPr>
          <p:nvPr/>
        </p:nvCxnSpPr>
        <p:spPr>
          <a:xfrm>
            <a:off x="8116492" y="2497549"/>
            <a:ext cx="0" cy="244361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A4397A3C-BE3E-49B3-98A6-E047B30FA2C3}"/>
              </a:ext>
            </a:extLst>
          </p:cNvPr>
          <p:cNvCxnSpPr>
            <a:cxnSpLocks/>
          </p:cNvCxnSpPr>
          <p:nvPr/>
        </p:nvCxnSpPr>
        <p:spPr>
          <a:xfrm flipH="1">
            <a:off x="8116493" y="4941168"/>
            <a:ext cx="377839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Овал 27">
            <a:extLst>
              <a:ext uri="{FF2B5EF4-FFF2-40B4-BE49-F238E27FC236}">
                <a16:creationId xmlns:a16="http://schemas.microsoft.com/office/drawing/2014/main" id="{39EBF4A6-8686-4AA6-8C24-142C4494E284}"/>
              </a:ext>
            </a:extLst>
          </p:cNvPr>
          <p:cNvSpPr/>
          <p:nvPr/>
        </p:nvSpPr>
        <p:spPr>
          <a:xfrm>
            <a:off x="8315482" y="2704420"/>
            <a:ext cx="360000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6F18F3A4-DE8B-4E0D-8466-101D01DCEC17}"/>
                  </a:ext>
                </a:extLst>
              </p:cNvPr>
              <p:cNvSpPr/>
              <p:nvPr/>
            </p:nvSpPr>
            <p:spPr>
              <a:xfrm rot="16200000">
                <a:off x="7468514" y="2911649"/>
                <a:ext cx="735842" cy="380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</m:oMath>
                  </m:oMathPara>
                </a14:m>
                <a:endParaRPr lang="ru-RU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6F18F3A4-DE8B-4E0D-8466-101D01DCEC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468514" y="2911649"/>
                <a:ext cx="735842" cy="3801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EF2E7A0-AF99-4B41-A3DC-BCBD9C2B9754}"/>
              </a:ext>
            </a:extLst>
          </p:cNvPr>
          <p:cNvSpPr/>
          <p:nvPr/>
        </p:nvSpPr>
        <p:spPr>
          <a:xfrm>
            <a:off x="9192344" y="5048599"/>
            <a:ext cx="2526654" cy="380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Порог по времени</a:t>
            </a:r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2944DA0E-1518-407E-BF1F-AE3E9F5E9773}"/>
              </a:ext>
            </a:extLst>
          </p:cNvPr>
          <p:cNvSpPr/>
          <p:nvPr/>
        </p:nvSpPr>
        <p:spPr>
          <a:xfrm>
            <a:off x="8559628" y="3069429"/>
            <a:ext cx="360000" cy="3561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AD03859A-11C2-425C-A949-B617C3ACDD2B}"/>
              </a:ext>
            </a:extLst>
          </p:cNvPr>
          <p:cNvSpPr/>
          <p:nvPr/>
        </p:nvSpPr>
        <p:spPr>
          <a:xfrm>
            <a:off x="8803774" y="3425581"/>
            <a:ext cx="360000" cy="3561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6E7F617A-9446-4FC2-9A9D-22B51A28A380}"/>
              </a:ext>
            </a:extLst>
          </p:cNvPr>
          <p:cNvSpPr/>
          <p:nvPr/>
        </p:nvSpPr>
        <p:spPr>
          <a:xfrm>
            <a:off x="9171038" y="3274901"/>
            <a:ext cx="360000" cy="3561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0D7E925D-145B-41CB-88D2-272477FD1BB8}"/>
              </a:ext>
            </a:extLst>
          </p:cNvPr>
          <p:cNvSpPr/>
          <p:nvPr/>
        </p:nvSpPr>
        <p:spPr>
          <a:xfrm>
            <a:off x="9405449" y="3063825"/>
            <a:ext cx="360000" cy="3561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26547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121EBE6D-D69C-4A10-A0AD-1B11E7396C49}"/>
              </a:ext>
            </a:extLst>
          </p:cNvPr>
          <p:cNvCxnSpPr/>
          <p:nvPr/>
        </p:nvCxnSpPr>
        <p:spPr>
          <a:xfrm>
            <a:off x="983432" y="1756013"/>
            <a:ext cx="0" cy="455330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DF20EC3C-FFD6-4D0B-ABA9-36B75330CEF5}"/>
              </a:ext>
            </a:extLst>
          </p:cNvPr>
          <p:cNvCxnSpPr>
            <a:cxnSpLocks/>
          </p:cNvCxnSpPr>
          <p:nvPr/>
        </p:nvCxnSpPr>
        <p:spPr>
          <a:xfrm flipH="1">
            <a:off x="983432" y="6309320"/>
            <a:ext cx="895332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>
            <a:extLst>
              <a:ext uri="{FF2B5EF4-FFF2-40B4-BE49-F238E27FC236}">
                <a16:creationId xmlns:a16="http://schemas.microsoft.com/office/drawing/2014/main" id="{0A757726-761C-45C6-AF21-AE9641C85E3A}"/>
              </a:ext>
            </a:extLst>
          </p:cNvPr>
          <p:cNvSpPr/>
          <p:nvPr/>
        </p:nvSpPr>
        <p:spPr>
          <a:xfrm>
            <a:off x="4170738" y="246310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C4E838DE-D8AC-4A99-BD99-AAA1D230520A}"/>
              </a:ext>
            </a:extLst>
          </p:cNvPr>
          <p:cNvSpPr/>
          <p:nvPr/>
        </p:nvSpPr>
        <p:spPr>
          <a:xfrm>
            <a:off x="6194037" y="362184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E1F85E3E-0B0A-4554-A393-9309893C31EB}"/>
              </a:ext>
            </a:extLst>
          </p:cNvPr>
          <p:cNvSpPr/>
          <p:nvPr/>
        </p:nvSpPr>
        <p:spPr>
          <a:xfrm>
            <a:off x="5250738" y="2186418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0A53E6DB-0049-437B-9673-BC08B037A6EA}"/>
              </a:ext>
            </a:extLst>
          </p:cNvPr>
          <p:cNvSpPr/>
          <p:nvPr/>
        </p:nvSpPr>
        <p:spPr>
          <a:xfrm>
            <a:off x="4710738" y="222754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B1433FC7-6154-4516-BE99-FEC0F4BAB28E}"/>
              </a:ext>
            </a:extLst>
          </p:cNvPr>
          <p:cNvSpPr/>
          <p:nvPr/>
        </p:nvSpPr>
        <p:spPr>
          <a:xfrm>
            <a:off x="7504508" y="584796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17EA5F81-D955-471F-8204-04C8D5F21C15}"/>
              </a:ext>
            </a:extLst>
          </p:cNvPr>
          <p:cNvSpPr/>
          <p:nvPr/>
        </p:nvSpPr>
        <p:spPr>
          <a:xfrm>
            <a:off x="8145787" y="585220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A9E0090E-1BD5-4149-B8B8-94F5DBDC232E}"/>
              </a:ext>
            </a:extLst>
          </p:cNvPr>
          <p:cNvSpPr/>
          <p:nvPr/>
        </p:nvSpPr>
        <p:spPr>
          <a:xfrm>
            <a:off x="2857470" y="545969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67D53A32-1787-47D2-9AA2-A0A8F9762F43}"/>
              </a:ext>
            </a:extLst>
          </p:cNvPr>
          <p:cNvSpPr/>
          <p:nvPr/>
        </p:nvSpPr>
        <p:spPr>
          <a:xfrm>
            <a:off x="2317470" y="570331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CEF93AC5-20E9-4546-B4D0-FAB13B465720}"/>
              </a:ext>
            </a:extLst>
          </p:cNvPr>
          <p:cNvSpPr/>
          <p:nvPr/>
        </p:nvSpPr>
        <p:spPr>
          <a:xfrm>
            <a:off x="1632178" y="578961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D01163A7-2950-400A-8CEB-29B27CBA072E}"/>
              </a:ext>
            </a:extLst>
          </p:cNvPr>
          <p:cNvSpPr/>
          <p:nvPr/>
        </p:nvSpPr>
        <p:spPr>
          <a:xfrm>
            <a:off x="6908501" y="5686441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19179502-130B-4A84-AF6E-1AE0AE494FD9}"/>
              </a:ext>
            </a:extLst>
          </p:cNvPr>
          <p:cNvSpPr/>
          <p:nvPr/>
        </p:nvSpPr>
        <p:spPr>
          <a:xfrm>
            <a:off x="6366000" y="4244721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B5F4981F-CD5C-4623-AE98-9126F8681B06}"/>
              </a:ext>
            </a:extLst>
          </p:cNvPr>
          <p:cNvSpPr/>
          <p:nvPr/>
        </p:nvSpPr>
        <p:spPr>
          <a:xfrm>
            <a:off x="3122521" y="6308739"/>
            <a:ext cx="773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Время проведенное в Казино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мин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EE04CEC-20AE-479B-8147-A0CBBD0CF981}"/>
              </a:ext>
            </a:extLst>
          </p:cNvPr>
          <p:cNvSpPr/>
          <p:nvPr/>
        </p:nvSpPr>
        <p:spPr>
          <a:xfrm rot="16200000">
            <a:off x="-917458" y="3599454"/>
            <a:ext cx="27446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Выигрыш, $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7FA5CA07-2EBB-4332-B7E6-8DEE4F689BBE}"/>
              </a:ext>
            </a:extLst>
          </p:cNvPr>
          <p:cNvCxnSpPr/>
          <p:nvPr/>
        </p:nvCxnSpPr>
        <p:spPr>
          <a:xfrm>
            <a:off x="5816456" y="2141830"/>
            <a:ext cx="0" cy="4040023"/>
          </a:xfrm>
          <a:prstGeom prst="line">
            <a:avLst/>
          </a:prstGeom>
          <a:ln w="762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33BA9D97-D983-4539-B167-B089B7CB9A28}"/>
              </a:ext>
            </a:extLst>
          </p:cNvPr>
          <p:cNvCxnSpPr>
            <a:cxnSpLocks/>
          </p:cNvCxnSpPr>
          <p:nvPr/>
        </p:nvCxnSpPr>
        <p:spPr>
          <a:xfrm flipV="1">
            <a:off x="1847528" y="4310748"/>
            <a:ext cx="3943210" cy="1816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8EEFDFE2-C929-46C2-A7AF-9C2FDFC3E662}"/>
              </a:ext>
            </a:extLst>
          </p:cNvPr>
          <p:cNvCxnSpPr>
            <a:cxnSpLocks/>
          </p:cNvCxnSpPr>
          <p:nvPr/>
        </p:nvCxnSpPr>
        <p:spPr>
          <a:xfrm flipV="1">
            <a:off x="5790738" y="5165516"/>
            <a:ext cx="3104177" cy="6138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0F8968-5021-4DF4-86E8-035A4CCB3A1B}"/>
                  </a:ext>
                </a:extLst>
              </p:cNvPr>
              <p:cNvSpPr txBox="1"/>
              <p:nvPr/>
            </p:nvSpPr>
            <p:spPr>
              <a:xfrm>
                <a:off x="8919628" y="1131583"/>
                <a:ext cx="3321487" cy="75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0F8968-5021-4DF4-86E8-035A4CCB3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628" y="1131583"/>
                <a:ext cx="3321487" cy="75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B99C5A7-ED5E-473C-A12F-E852E590ADAC}"/>
                  </a:ext>
                </a:extLst>
              </p:cNvPr>
              <p:cNvSpPr txBox="1"/>
              <p:nvPr/>
            </p:nvSpPr>
            <p:spPr>
              <a:xfrm>
                <a:off x="8894915" y="2013279"/>
                <a:ext cx="3286862" cy="75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|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B99C5A7-ED5E-473C-A12F-E852E590A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4915" y="2013279"/>
                <a:ext cx="3286862" cy="7559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731E8D73-24F7-4A1C-9DAD-11B79A8484D2}"/>
              </a:ext>
            </a:extLst>
          </p:cNvPr>
          <p:cNvCxnSpPr>
            <a:cxnSpLocks/>
          </p:cNvCxnSpPr>
          <p:nvPr/>
        </p:nvCxnSpPr>
        <p:spPr>
          <a:xfrm>
            <a:off x="8116492" y="2497549"/>
            <a:ext cx="0" cy="244361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D6696435-1CD3-451D-B4BE-2CC90874B55A}"/>
              </a:ext>
            </a:extLst>
          </p:cNvPr>
          <p:cNvCxnSpPr>
            <a:cxnSpLocks/>
          </p:cNvCxnSpPr>
          <p:nvPr/>
        </p:nvCxnSpPr>
        <p:spPr>
          <a:xfrm flipH="1">
            <a:off x="8116493" y="4941168"/>
            <a:ext cx="377839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Овал 27">
            <a:extLst>
              <a:ext uri="{FF2B5EF4-FFF2-40B4-BE49-F238E27FC236}">
                <a16:creationId xmlns:a16="http://schemas.microsoft.com/office/drawing/2014/main" id="{FCD0B6B5-7351-467E-BD0A-B16CC90D348B}"/>
              </a:ext>
            </a:extLst>
          </p:cNvPr>
          <p:cNvSpPr/>
          <p:nvPr/>
        </p:nvSpPr>
        <p:spPr>
          <a:xfrm>
            <a:off x="8315482" y="2704420"/>
            <a:ext cx="360000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68258ED4-529F-4FF5-9016-77D80573BF20}"/>
                  </a:ext>
                </a:extLst>
              </p:cNvPr>
              <p:cNvSpPr/>
              <p:nvPr/>
            </p:nvSpPr>
            <p:spPr>
              <a:xfrm rot="16200000">
                <a:off x="7468514" y="2911649"/>
                <a:ext cx="735842" cy="380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</m:oMath>
                  </m:oMathPara>
                </a14:m>
                <a:endParaRPr lang="ru-RU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68258ED4-529F-4FF5-9016-77D80573BF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468514" y="2911649"/>
                <a:ext cx="735842" cy="3801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D7EFCEFF-357A-4FED-B7EC-E8020D977F55}"/>
              </a:ext>
            </a:extLst>
          </p:cNvPr>
          <p:cNvSpPr/>
          <p:nvPr/>
        </p:nvSpPr>
        <p:spPr>
          <a:xfrm>
            <a:off x="9192344" y="5048599"/>
            <a:ext cx="2526654" cy="380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Порог по времени</a:t>
            </a:r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E4941F87-55EE-478C-A1F7-2DA4A25F7B57}"/>
              </a:ext>
            </a:extLst>
          </p:cNvPr>
          <p:cNvSpPr/>
          <p:nvPr/>
        </p:nvSpPr>
        <p:spPr>
          <a:xfrm>
            <a:off x="8559628" y="3069429"/>
            <a:ext cx="360000" cy="3561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DD279367-DD46-48BE-BDD9-EEDDF237EA58}"/>
              </a:ext>
            </a:extLst>
          </p:cNvPr>
          <p:cNvSpPr/>
          <p:nvPr/>
        </p:nvSpPr>
        <p:spPr>
          <a:xfrm>
            <a:off x="8803774" y="3425581"/>
            <a:ext cx="360000" cy="3561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7E9E0BF7-555D-4A9A-9C7F-1254CE0B4C29}"/>
              </a:ext>
            </a:extLst>
          </p:cNvPr>
          <p:cNvSpPr/>
          <p:nvPr/>
        </p:nvSpPr>
        <p:spPr>
          <a:xfrm>
            <a:off x="9171038" y="3274901"/>
            <a:ext cx="360000" cy="3561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96398CB3-6E92-4F32-97E8-2D9E269F41F7}"/>
              </a:ext>
            </a:extLst>
          </p:cNvPr>
          <p:cNvSpPr/>
          <p:nvPr/>
        </p:nvSpPr>
        <p:spPr>
          <a:xfrm>
            <a:off x="9405449" y="3063825"/>
            <a:ext cx="360000" cy="3561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A26E802A-BDD9-4C12-AD9C-40C7909DDB21}"/>
              </a:ext>
            </a:extLst>
          </p:cNvPr>
          <p:cNvSpPr/>
          <p:nvPr/>
        </p:nvSpPr>
        <p:spPr>
          <a:xfrm>
            <a:off x="9784438" y="2894975"/>
            <a:ext cx="360000" cy="3561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25173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84D483AD-B4DC-49B6-B2C8-7B275AAD4579}"/>
              </a:ext>
            </a:extLst>
          </p:cNvPr>
          <p:cNvCxnSpPr/>
          <p:nvPr/>
        </p:nvCxnSpPr>
        <p:spPr>
          <a:xfrm>
            <a:off x="983432" y="1756013"/>
            <a:ext cx="0" cy="455330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A006D22D-8404-4A9C-A3EB-B7A9EDCAD86C}"/>
              </a:ext>
            </a:extLst>
          </p:cNvPr>
          <p:cNvCxnSpPr>
            <a:cxnSpLocks/>
          </p:cNvCxnSpPr>
          <p:nvPr/>
        </p:nvCxnSpPr>
        <p:spPr>
          <a:xfrm flipH="1">
            <a:off x="983432" y="6309320"/>
            <a:ext cx="895332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>
            <a:extLst>
              <a:ext uri="{FF2B5EF4-FFF2-40B4-BE49-F238E27FC236}">
                <a16:creationId xmlns:a16="http://schemas.microsoft.com/office/drawing/2014/main" id="{59371E62-33AA-4263-BB44-FE0B0C7089A7}"/>
              </a:ext>
            </a:extLst>
          </p:cNvPr>
          <p:cNvSpPr/>
          <p:nvPr/>
        </p:nvSpPr>
        <p:spPr>
          <a:xfrm>
            <a:off x="4170738" y="246310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1C82E28A-477F-43BA-A624-16AE4CEEDFCD}"/>
              </a:ext>
            </a:extLst>
          </p:cNvPr>
          <p:cNvSpPr/>
          <p:nvPr/>
        </p:nvSpPr>
        <p:spPr>
          <a:xfrm>
            <a:off x="6194037" y="362184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D1BE60D5-9014-4AAF-AD7C-D75081906410}"/>
              </a:ext>
            </a:extLst>
          </p:cNvPr>
          <p:cNvSpPr/>
          <p:nvPr/>
        </p:nvSpPr>
        <p:spPr>
          <a:xfrm>
            <a:off x="5250738" y="2186418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D927324D-FE24-4EEB-8260-2807484CE4E9}"/>
              </a:ext>
            </a:extLst>
          </p:cNvPr>
          <p:cNvSpPr/>
          <p:nvPr/>
        </p:nvSpPr>
        <p:spPr>
          <a:xfrm>
            <a:off x="4710738" y="222754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DC70DD6E-396E-48DE-9C2D-6A2F8FA6E107}"/>
              </a:ext>
            </a:extLst>
          </p:cNvPr>
          <p:cNvSpPr/>
          <p:nvPr/>
        </p:nvSpPr>
        <p:spPr>
          <a:xfrm>
            <a:off x="7504508" y="584796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7808AD7D-A512-45A2-90AA-836BD8476B07}"/>
              </a:ext>
            </a:extLst>
          </p:cNvPr>
          <p:cNvSpPr/>
          <p:nvPr/>
        </p:nvSpPr>
        <p:spPr>
          <a:xfrm>
            <a:off x="8145787" y="585220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5A3F225D-9B92-46E6-AB61-7B7076057CF8}"/>
              </a:ext>
            </a:extLst>
          </p:cNvPr>
          <p:cNvSpPr/>
          <p:nvPr/>
        </p:nvSpPr>
        <p:spPr>
          <a:xfrm>
            <a:off x="2857470" y="545969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8800CF05-B529-474F-A76F-5126E3890F71}"/>
              </a:ext>
            </a:extLst>
          </p:cNvPr>
          <p:cNvSpPr/>
          <p:nvPr/>
        </p:nvSpPr>
        <p:spPr>
          <a:xfrm>
            <a:off x="2317470" y="570331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F1460834-AE0A-43BE-AF95-ED4F75F982E8}"/>
              </a:ext>
            </a:extLst>
          </p:cNvPr>
          <p:cNvSpPr/>
          <p:nvPr/>
        </p:nvSpPr>
        <p:spPr>
          <a:xfrm>
            <a:off x="1632178" y="578961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3522AA1B-FF17-4591-A54B-687AA918EB8D}"/>
              </a:ext>
            </a:extLst>
          </p:cNvPr>
          <p:cNvSpPr/>
          <p:nvPr/>
        </p:nvSpPr>
        <p:spPr>
          <a:xfrm>
            <a:off x="6908501" y="5686441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87BE7DE6-8F56-4386-9E9C-C5E50F26418F}"/>
              </a:ext>
            </a:extLst>
          </p:cNvPr>
          <p:cNvSpPr/>
          <p:nvPr/>
        </p:nvSpPr>
        <p:spPr>
          <a:xfrm>
            <a:off x="6366000" y="4244721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D76305B7-3D80-4725-B5DB-9ADA1E540C7C}"/>
              </a:ext>
            </a:extLst>
          </p:cNvPr>
          <p:cNvSpPr/>
          <p:nvPr/>
        </p:nvSpPr>
        <p:spPr>
          <a:xfrm>
            <a:off x="3122521" y="6308739"/>
            <a:ext cx="773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Время проведенное в Казино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мин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465E145-CEBE-4933-9213-05C904905236}"/>
              </a:ext>
            </a:extLst>
          </p:cNvPr>
          <p:cNvSpPr/>
          <p:nvPr/>
        </p:nvSpPr>
        <p:spPr>
          <a:xfrm rot="16200000">
            <a:off x="-917458" y="3599454"/>
            <a:ext cx="27446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Выигрыш, $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3325B373-DF30-4C8B-9A75-59C5407EE529}"/>
              </a:ext>
            </a:extLst>
          </p:cNvPr>
          <p:cNvCxnSpPr/>
          <p:nvPr/>
        </p:nvCxnSpPr>
        <p:spPr>
          <a:xfrm>
            <a:off x="6464037" y="2289587"/>
            <a:ext cx="0" cy="4040023"/>
          </a:xfrm>
          <a:prstGeom prst="line">
            <a:avLst/>
          </a:prstGeom>
          <a:ln w="762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3CB721F2-FCF5-4CEC-8533-0B3766BE0A33}"/>
              </a:ext>
            </a:extLst>
          </p:cNvPr>
          <p:cNvCxnSpPr>
            <a:cxnSpLocks/>
          </p:cNvCxnSpPr>
          <p:nvPr/>
        </p:nvCxnSpPr>
        <p:spPr>
          <a:xfrm flipV="1">
            <a:off x="1769838" y="4166080"/>
            <a:ext cx="4694199" cy="12640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CD833FF6-4692-49F0-89D5-0A1DE4AC82FE}"/>
              </a:ext>
            </a:extLst>
          </p:cNvPr>
          <p:cNvCxnSpPr>
            <a:cxnSpLocks/>
          </p:cNvCxnSpPr>
          <p:nvPr/>
        </p:nvCxnSpPr>
        <p:spPr>
          <a:xfrm flipV="1">
            <a:off x="6469012" y="5165056"/>
            <a:ext cx="2450616" cy="6138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C561D3C-7297-4B91-8BC1-C7F34F6C4F5D}"/>
                  </a:ext>
                </a:extLst>
              </p:cNvPr>
              <p:cNvSpPr txBox="1"/>
              <p:nvPr/>
            </p:nvSpPr>
            <p:spPr>
              <a:xfrm>
                <a:off x="8919628" y="1131583"/>
                <a:ext cx="3321487" cy="75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C561D3C-7297-4B91-8BC1-C7F34F6C4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628" y="1131583"/>
                <a:ext cx="3321487" cy="75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AA2DF8C-395D-4770-BE95-DC20E2EFBA24}"/>
                  </a:ext>
                </a:extLst>
              </p:cNvPr>
              <p:cNvSpPr txBox="1"/>
              <p:nvPr/>
            </p:nvSpPr>
            <p:spPr>
              <a:xfrm>
                <a:off x="8894915" y="2013279"/>
                <a:ext cx="3286862" cy="75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|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AA2DF8C-395D-4770-BE95-DC20E2EFB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4915" y="2013279"/>
                <a:ext cx="3286862" cy="7559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2EF1B822-8201-4366-9236-6A52DF672236}"/>
              </a:ext>
            </a:extLst>
          </p:cNvPr>
          <p:cNvCxnSpPr>
            <a:cxnSpLocks/>
          </p:cNvCxnSpPr>
          <p:nvPr/>
        </p:nvCxnSpPr>
        <p:spPr>
          <a:xfrm>
            <a:off x="8116492" y="2497549"/>
            <a:ext cx="0" cy="244361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88181C9C-87A1-4AE1-80C3-9FF958897449}"/>
              </a:ext>
            </a:extLst>
          </p:cNvPr>
          <p:cNvCxnSpPr>
            <a:cxnSpLocks/>
          </p:cNvCxnSpPr>
          <p:nvPr/>
        </p:nvCxnSpPr>
        <p:spPr>
          <a:xfrm flipH="1">
            <a:off x="8116493" y="4941168"/>
            <a:ext cx="377839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Овал 28">
            <a:extLst>
              <a:ext uri="{FF2B5EF4-FFF2-40B4-BE49-F238E27FC236}">
                <a16:creationId xmlns:a16="http://schemas.microsoft.com/office/drawing/2014/main" id="{93975D44-F9C0-4B7C-9F04-45A989DEBB81}"/>
              </a:ext>
            </a:extLst>
          </p:cNvPr>
          <p:cNvSpPr/>
          <p:nvPr/>
        </p:nvSpPr>
        <p:spPr>
          <a:xfrm>
            <a:off x="8315482" y="2704420"/>
            <a:ext cx="360000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06CD1DEE-C221-4DAC-818A-E9C5E61EDB50}"/>
                  </a:ext>
                </a:extLst>
              </p:cNvPr>
              <p:cNvSpPr/>
              <p:nvPr/>
            </p:nvSpPr>
            <p:spPr>
              <a:xfrm rot="16200000">
                <a:off x="7468514" y="2911649"/>
                <a:ext cx="735842" cy="380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</m:oMath>
                  </m:oMathPara>
                </a14:m>
                <a:endParaRPr lang="ru-RU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06CD1DEE-C221-4DAC-818A-E9C5E61EDB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468514" y="2911649"/>
                <a:ext cx="735842" cy="3801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9BEF2C34-D6D5-4726-841E-6B92B2E2FA9F}"/>
              </a:ext>
            </a:extLst>
          </p:cNvPr>
          <p:cNvSpPr/>
          <p:nvPr/>
        </p:nvSpPr>
        <p:spPr>
          <a:xfrm>
            <a:off x="9192344" y="5048599"/>
            <a:ext cx="2526654" cy="380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Порог по времени</a:t>
            </a:r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5E40B776-DCB0-4F6E-83E1-133F6F6E5412}"/>
              </a:ext>
            </a:extLst>
          </p:cNvPr>
          <p:cNvSpPr/>
          <p:nvPr/>
        </p:nvSpPr>
        <p:spPr>
          <a:xfrm>
            <a:off x="8559628" y="3069429"/>
            <a:ext cx="360000" cy="3561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781128A0-B894-4AC8-A2AC-DAD9F1768C3F}"/>
              </a:ext>
            </a:extLst>
          </p:cNvPr>
          <p:cNvSpPr/>
          <p:nvPr/>
        </p:nvSpPr>
        <p:spPr>
          <a:xfrm>
            <a:off x="8803774" y="3425581"/>
            <a:ext cx="360000" cy="3561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CD0A0349-91B5-44BE-B0B3-CEF6C31E0E35}"/>
              </a:ext>
            </a:extLst>
          </p:cNvPr>
          <p:cNvSpPr/>
          <p:nvPr/>
        </p:nvSpPr>
        <p:spPr>
          <a:xfrm>
            <a:off x="9171038" y="3274901"/>
            <a:ext cx="360000" cy="3561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42505E57-C3E4-4CF4-99C1-2B41A58F77DA}"/>
              </a:ext>
            </a:extLst>
          </p:cNvPr>
          <p:cNvSpPr/>
          <p:nvPr/>
        </p:nvSpPr>
        <p:spPr>
          <a:xfrm>
            <a:off x="9405449" y="3063825"/>
            <a:ext cx="360000" cy="3561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27BEFB6A-BE0C-4BD1-AE07-A7CB419F8D07}"/>
              </a:ext>
            </a:extLst>
          </p:cNvPr>
          <p:cNvSpPr/>
          <p:nvPr/>
        </p:nvSpPr>
        <p:spPr>
          <a:xfrm>
            <a:off x="9784438" y="2894975"/>
            <a:ext cx="360000" cy="3561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49A23C22-30A9-4A29-BDB3-CA80D80A2333}"/>
              </a:ext>
            </a:extLst>
          </p:cNvPr>
          <p:cNvSpPr/>
          <p:nvPr/>
        </p:nvSpPr>
        <p:spPr>
          <a:xfrm>
            <a:off x="10100036" y="2986661"/>
            <a:ext cx="360000" cy="3561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98906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CCF94C6C-90EF-4513-9E94-FF678A6D5759}"/>
              </a:ext>
            </a:extLst>
          </p:cNvPr>
          <p:cNvCxnSpPr/>
          <p:nvPr/>
        </p:nvCxnSpPr>
        <p:spPr>
          <a:xfrm>
            <a:off x="983432" y="1756013"/>
            <a:ext cx="0" cy="455330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962C5082-EEEB-44BD-A040-64C7770DE471}"/>
              </a:ext>
            </a:extLst>
          </p:cNvPr>
          <p:cNvCxnSpPr>
            <a:cxnSpLocks/>
          </p:cNvCxnSpPr>
          <p:nvPr/>
        </p:nvCxnSpPr>
        <p:spPr>
          <a:xfrm flipH="1">
            <a:off x="983432" y="6309320"/>
            <a:ext cx="895332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>
            <a:extLst>
              <a:ext uri="{FF2B5EF4-FFF2-40B4-BE49-F238E27FC236}">
                <a16:creationId xmlns:a16="http://schemas.microsoft.com/office/drawing/2014/main" id="{56CD2F70-0804-42D4-9228-D26753849694}"/>
              </a:ext>
            </a:extLst>
          </p:cNvPr>
          <p:cNvSpPr/>
          <p:nvPr/>
        </p:nvSpPr>
        <p:spPr>
          <a:xfrm>
            <a:off x="4170738" y="246310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B957CFC2-182F-4F62-AB80-4CDE857F2441}"/>
              </a:ext>
            </a:extLst>
          </p:cNvPr>
          <p:cNvSpPr/>
          <p:nvPr/>
        </p:nvSpPr>
        <p:spPr>
          <a:xfrm>
            <a:off x="6194037" y="362184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06BDA137-0AD1-411A-A8DB-54EECD5E3CD9}"/>
              </a:ext>
            </a:extLst>
          </p:cNvPr>
          <p:cNvSpPr/>
          <p:nvPr/>
        </p:nvSpPr>
        <p:spPr>
          <a:xfrm>
            <a:off x="5250738" y="2186418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33835EB9-3C5A-447A-A58A-D87761D4C08F}"/>
              </a:ext>
            </a:extLst>
          </p:cNvPr>
          <p:cNvSpPr/>
          <p:nvPr/>
        </p:nvSpPr>
        <p:spPr>
          <a:xfrm>
            <a:off x="4710738" y="222754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F340B47C-45BF-42A8-9C36-682E57567D5F}"/>
              </a:ext>
            </a:extLst>
          </p:cNvPr>
          <p:cNvSpPr/>
          <p:nvPr/>
        </p:nvSpPr>
        <p:spPr>
          <a:xfrm>
            <a:off x="7504508" y="584796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125CA6EB-7B19-4CD8-A520-9DE7D9AEA706}"/>
              </a:ext>
            </a:extLst>
          </p:cNvPr>
          <p:cNvSpPr/>
          <p:nvPr/>
        </p:nvSpPr>
        <p:spPr>
          <a:xfrm>
            <a:off x="8145787" y="585220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259AE19A-CFE1-4A57-B5D6-3C591EA21125}"/>
              </a:ext>
            </a:extLst>
          </p:cNvPr>
          <p:cNvSpPr/>
          <p:nvPr/>
        </p:nvSpPr>
        <p:spPr>
          <a:xfrm>
            <a:off x="2857470" y="545969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3115857B-A97E-477C-8AB0-1B74A73C37F3}"/>
              </a:ext>
            </a:extLst>
          </p:cNvPr>
          <p:cNvSpPr/>
          <p:nvPr/>
        </p:nvSpPr>
        <p:spPr>
          <a:xfrm>
            <a:off x="2317470" y="570331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E3357BB1-A04B-4389-9703-634E8356A5D0}"/>
              </a:ext>
            </a:extLst>
          </p:cNvPr>
          <p:cNvSpPr/>
          <p:nvPr/>
        </p:nvSpPr>
        <p:spPr>
          <a:xfrm>
            <a:off x="1632178" y="578961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C2A855E1-CF7B-49D0-B8AC-4BF0CBC41DDC}"/>
              </a:ext>
            </a:extLst>
          </p:cNvPr>
          <p:cNvSpPr/>
          <p:nvPr/>
        </p:nvSpPr>
        <p:spPr>
          <a:xfrm>
            <a:off x="6908501" y="5686441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31E55A60-9B5C-4E6C-AE00-13840345502D}"/>
              </a:ext>
            </a:extLst>
          </p:cNvPr>
          <p:cNvSpPr/>
          <p:nvPr/>
        </p:nvSpPr>
        <p:spPr>
          <a:xfrm>
            <a:off x="6366000" y="4244721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3789BBF-1911-4DA6-80BF-1687EEDCFEF4}"/>
              </a:ext>
            </a:extLst>
          </p:cNvPr>
          <p:cNvSpPr/>
          <p:nvPr/>
        </p:nvSpPr>
        <p:spPr>
          <a:xfrm>
            <a:off x="3122521" y="6308739"/>
            <a:ext cx="773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Время проведенное в Казино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мин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EA0D6B7A-F888-4C9E-849D-335C6A27A0E4}"/>
              </a:ext>
            </a:extLst>
          </p:cNvPr>
          <p:cNvSpPr/>
          <p:nvPr/>
        </p:nvSpPr>
        <p:spPr>
          <a:xfrm rot="16200000">
            <a:off x="-917458" y="3599454"/>
            <a:ext cx="27446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Выигрыш, $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E0F845D7-763B-459F-A803-BEDFC33452A5}"/>
              </a:ext>
            </a:extLst>
          </p:cNvPr>
          <p:cNvCxnSpPr/>
          <p:nvPr/>
        </p:nvCxnSpPr>
        <p:spPr>
          <a:xfrm>
            <a:off x="6906000" y="2289587"/>
            <a:ext cx="0" cy="4040023"/>
          </a:xfrm>
          <a:prstGeom prst="line">
            <a:avLst/>
          </a:prstGeom>
          <a:ln w="762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5250EF03-C3EC-45D0-BAA8-B0AE1AF88C02}"/>
              </a:ext>
            </a:extLst>
          </p:cNvPr>
          <p:cNvCxnSpPr>
            <a:cxnSpLocks/>
          </p:cNvCxnSpPr>
          <p:nvPr/>
        </p:nvCxnSpPr>
        <p:spPr>
          <a:xfrm flipV="1">
            <a:off x="1651990" y="4238547"/>
            <a:ext cx="5175546" cy="6174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C6E7836A-065D-4840-8990-240168B5EF5D}"/>
              </a:ext>
            </a:extLst>
          </p:cNvPr>
          <p:cNvCxnSpPr>
            <a:cxnSpLocks/>
          </p:cNvCxnSpPr>
          <p:nvPr/>
        </p:nvCxnSpPr>
        <p:spPr>
          <a:xfrm flipV="1">
            <a:off x="6874818" y="5977170"/>
            <a:ext cx="2450616" cy="6138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068922A-AF87-4ACE-A334-B5368A357052}"/>
                  </a:ext>
                </a:extLst>
              </p:cNvPr>
              <p:cNvSpPr txBox="1"/>
              <p:nvPr/>
            </p:nvSpPr>
            <p:spPr>
              <a:xfrm>
                <a:off x="8919628" y="1131583"/>
                <a:ext cx="3321487" cy="75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068922A-AF87-4ACE-A334-B5368A357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628" y="1131583"/>
                <a:ext cx="3321487" cy="75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217918E-D342-44BD-B11C-21C37122A38F}"/>
                  </a:ext>
                </a:extLst>
              </p:cNvPr>
              <p:cNvSpPr txBox="1"/>
              <p:nvPr/>
            </p:nvSpPr>
            <p:spPr>
              <a:xfrm>
                <a:off x="8894915" y="2013279"/>
                <a:ext cx="3286862" cy="75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|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217918E-D342-44BD-B11C-21C37122A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4915" y="2013279"/>
                <a:ext cx="3286862" cy="7559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D3BF27BB-D3A7-47F8-AED6-57D1DAFCA5A8}"/>
              </a:ext>
            </a:extLst>
          </p:cNvPr>
          <p:cNvCxnSpPr>
            <a:cxnSpLocks/>
          </p:cNvCxnSpPr>
          <p:nvPr/>
        </p:nvCxnSpPr>
        <p:spPr>
          <a:xfrm>
            <a:off x="8116492" y="2497549"/>
            <a:ext cx="0" cy="244361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DD730DF8-A8E7-42B8-82AF-F8DDCAA1F2FE}"/>
              </a:ext>
            </a:extLst>
          </p:cNvPr>
          <p:cNvCxnSpPr>
            <a:cxnSpLocks/>
          </p:cNvCxnSpPr>
          <p:nvPr/>
        </p:nvCxnSpPr>
        <p:spPr>
          <a:xfrm flipH="1">
            <a:off x="8116493" y="4941168"/>
            <a:ext cx="377839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Овал 28">
            <a:extLst>
              <a:ext uri="{FF2B5EF4-FFF2-40B4-BE49-F238E27FC236}">
                <a16:creationId xmlns:a16="http://schemas.microsoft.com/office/drawing/2014/main" id="{A4E8E662-3BB4-4726-A996-4B784649C828}"/>
              </a:ext>
            </a:extLst>
          </p:cNvPr>
          <p:cNvSpPr/>
          <p:nvPr/>
        </p:nvSpPr>
        <p:spPr>
          <a:xfrm>
            <a:off x="8315482" y="2704420"/>
            <a:ext cx="360000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EFEF6919-C7FD-4008-8024-E19897184664}"/>
                  </a:ext>
                </a:extLst>
              </p:cNvPr>
              <p:cNvSpPr/>
              <p:nvPr/>
            </p:nvSpPr>
            <p:spPr>
              <a:xfrm rot="16200000">
                <a:off x="7468514" y="2911649"/>
                <a:ext cx="735842" cy="380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</m:oMath>
                  </m:oMathPara>
                </a14:m>
                <a:endParaRPr lang="ru-RU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EFEF6919-C7FD-4008-8024-E198971846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468514" y="2911649"/>
                <a:ext cx="735842" cy="3801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BE0A0194-C18C-443E-8383-629E23FC23ED}"/>
              </a:ext>
            </a:extLst>
          </p:cNvPr>
          <p:cNvSpPr/>
          <p:nvPr/>
        </p:nvSpPr>
        <p:spPr>
          <a:xfrm>
            <a:off x="9192344" y="5048599"/>
            <a:ext cx="2526654" cy="380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Порог по времени</a:t>
            </a:r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B478F7FC-5CD3-4243-9A79-C0AA34A02CC3}"/>
              </a:ext>
            </a:extLst>
          </p:cNvPr>
          <p:cNvSpPr/>
          <p:nvPr/>
        </p:nvSpPr>
        <p:spPr>
          <a:xfrm>
            <a:off x="8559628" y="3069429"/>
            <a:ext cx="360000" cy="3561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191E9A8F-E9B2-47C1-9924-52F8D5F3E454}"/>
              </a:ext>
            </a:extLst>
          </p:cNvPr>
          <p:cNvSpPr/>
          <p:nvPr/>
        </p:nvSpPr>
        <p:spPr>
          <a:xfrm>
            <a:off x="8803774" y="3425581"/>
            <a:ext cx="360000" cy="3561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31D1BFE7-6DF5-429E-A151-0A3009A166F7}"/>
              </a:ext>
            </a:extLst>
          </p:cNvPr>
          <p:cNvSpPr/>
          <p:nvPr/>
        </p:nvSpPr>
        <p:spPr>
          <a:xfrm>
            <a:off x="9171038" y="3274901"/>
            <a:ext cx="360000" cy="3561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556288AE-073F-4D8D-81BD-1CFA1421F6B8}"/>
              </a:ext>
            </a:extLst>
          </p:cNvPr>
          <p:cNvSpPr/>
          <p:nvPr/>
        </p:nvSpPr>
        <p:spPr>
          <a:xfrm>
            <a:off x="9405449" y="3063825"/>
            <a:ext cx="360000" cy="3561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5B05C52F-F2B1-46C4-B674-0FDE4A1ADC1D}"/>
              </a:ext>
            </a:extLst>
          </p:cNvPr>
          <p:cNvSpPr/>
          <p:nvPr/>
        </p:nvSpPr>
        <p:spPr>
          <a:xfrm>
            <a:off x="9784438" y="2894975"/>
            <a:ext cx="360000" cy="3561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C0945FED-D050-42E6-AE36-0F33B0E07747}"/>
              </a:ext>
            </a:extLst>
          </p:cNvPr>
          <p:cNvSpPr/>
          <p:nvPr/>
        </p:nvSpPr>
        <p:spPr>
          <a:xfrm>
            <a:off x="10100036" y="2986661"/>
            <a:ext cx="360000" cy="3561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DBA012F7-E859-4E51-86C0-879BD1A8C788}"/>
              </a:ext>
            </a:extLst>
          </p:cNvPr>
          <p:cNvSpPr/>
          <p:nvPr/>
        </p:nvSpPr>
        <p:spPr>
          <a:xfrm>
            <a:off x="10358346" y="3305897"/>
            <a:ext cx="360000" cy="3561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00079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9670BAC3-E629-45B5-B664-1CC885AB1750}"/>
              </a:ext>
            </a:extLst>
          </p:cNvPr>
          <p:cNvCxnSpPr/>
          <p:nvPr/>
        </p:nvCxnSpPr>
        <p:spPr>
          <a:xfrm>
            <a:off x="983432" y="1756013"/>
            <a:ext cx="0" cy="455330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BF572912-3AFD-4C73-B725-CC21BBADB73E}"/>
              </a:ext>
            </a:extLst>
          </p:cNvPr>
          <p:cNvCxnSpPr>
            <a:cxnSpLocks/>
          </p:cNvCxnSpPr>
          <p:nvPr/>
        </p:nvCxnSpPr>
        <p:spPr>
          <a:xfrm flipH="1">
            <a:off x="983432" y="6309320"/>
            <a:ext cx="895332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>
            <a:extLst>
              <a:ext uri="{FF2B5EF4-FFF2-40B4-BE49-F238E27FC236}">
                <a16:creationId xmlns:a16="http://schemas.microsoft.com/office/drawing/2014/main" id="{EA0AADF4-9EAC-4F04-9ECF-6EEC8A6234B9}"/>
              </a:ext>
            </a:extLst>
          </p:cNvPr>
          <p:cNvSpPr/>
          <p:nvPr/>
        </p:nvSpPr>
        <p:spPr>
          <a:xfrm>
            <a:off x="4170738" y="246310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CA4AFA46-EC53-4A0D-9D05-00768B6F1B4A}"/>
              </a:ext>
            </a:extLst>
          </p:cNvPr>
          <p:cNvSpPr/>
          <p:nvPr/>
        </p:nvSpPr>
        <p:spPr>
          <a:xfrm>
            <a:off x="6194037" y="362184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742E659-D01E-4027-8B72-A5A8673575B5}"/>
              </a:ext>
            </a:extLst>
          </p:cNvPr>
          <p:cNvSpPr/>
          <p:nvPr/>
        </p:nvSpPr>
        <p:spPr>
          <a:xfrm>
            <a:off x="5250738" y="2186418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73B6D053-0053-4E2E-B5E9-D2D2CE0E8070}"/>
              </a:ext>
            </a:extLst>
          </p:cNvPr>
          <p:cNvSpPr/>
          <p:nvPr/>
        </p:nvSpPr>
        <p:spPr>
          <a:xfrm>
            <a:off x="4710738" y="222754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3930F177-96D3-46E3-8FA5-B3DB0412906E}"/>
              </a:ext>
            </a:extLst>
          </p:cNvPr>
          <p:cNvSpPr/>
          <p:nvPr/>
        </p:nvSpPr>
        <p:spPr>
          <a:xfrm>
            <a:off x="7504508" y="584796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802F9F94-8BAE-451F-9912-E68890C52BB6}"/>
              </a:ext>
            </a:extLst>
          </p:cNvPr>
          <p:cNvSpPr/>
          <p:nvPr/>
        </p:nvSpPr>
        <p:spPr>
          <a:xfrm>
            <a:off x="8145787" y="585220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CE71C737-A132-46AB-A30B-7402523CBD20}"/>
              </a:ext>
            </a:extLst>
          </p:cNvPr>
          <p:cNvSpPr/>
          <p:nvPr/>
        </p:nvSpPr>
        <p:spPr>
          <a:xfrm>
            <a:off x="2857470" y="545969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B9183842-BD46-48F5-9B46-1172D21D2060}"/>
              </a:ext>
            </a:extLst>
          </p:cNvPr>
          <p:cNvSpPr/>
          <p:nvPr/>
        </p:nvSpPr>
        <p:spPr>
          <a:xfrm>
            <a:off x="2317470" y="570331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F76BB2BC-0D05-40C9-9882-F38F94B03943}"/>
              </a:ext>
            </a:extLst>
          </p:cNvPr>
          <p:cNvSpPr/>
          <p:nvPr/>
        </p:nvSpPr>
        <p:spPr>
          <a:xfrm>
            <a:off x="1632178" y="578961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F038C42D-0939-44DD-A842-3EE1700A5EFA}"/>
              </a:ext>
            </a:extLst>
          </p:cNvPr>
          <p:cNvSpPr/>
          <p:nvPr/>
        </p:nvSpPr>
        <p:spPr>
          <a:xfrm>
            <a:off x="6908501" y="5686441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F155DEB0-8D74-4C8C-8159-66E312D4AA89}"/>
              </a:ext>
            </a:extLst>
          </p:cNvPr>
          <p:cNvSpPr/>
          <p:nvPr/>
        </p:nvSpPr>
        <p:spPr>
          <a:xfrm>
            <a:off x="6366000" y="4244721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42F13F51-CE73-449F-8014-5CB9BEA66B3B}"/>
              </a:ext>
            </a:extLst>
          </p:cNvPr>
          <p:cNvSpPr/>
          <p:nvPr/>
        </p:nvSpPr>
        <p:spPr>
          <a:xfrm>
            <a:off x="3122521" y="6308739"/>
            <a:ext cx="773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Время проведенное в Казино, мин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FAAF169-D866-4AB3-B9FF-D28D24615FB1}"/>
              </a:ext>
            </a:extLst>
          </p:cNvPr>
          <p:cNvSpPr/>
          <p:nvPr/>
        </p:nvSpPr>
        <p:spPr>
          <a:xfrm rot="16200000">
            <a:off x="-917458" y="3599454"/>
            <a:ext cx="27446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Выигрыш, $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3BDE5128-BAD2-4B81-994F-7DFFA014E65F}"/>
              </a:ext>
            </a:extLst>
          </p:cNvPr>
          <p:cNvCxnSpPr/>
          <p:nvPr/>
        </p:nvCxnSpPr>
        <p:spPr>
          <a:xfrm>
            <a:off x="7443338" y="2268716"/>
            <a:ext cx="0" cy="4040023"/>
          </a:xfrm>
          <a:prstGeom prst="line">
            <a:avLst/>
          </a:prstGeom>
          <a:ln w="762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A73736DC-8A3B-4820-A580-C6035FB9DD2D}"/>
              </a:ext>
            </a:extLst>
          </p:cNvPr>
          <p:cNvCxnSpPr>
            <a:cxnSpLocks/>
          </p:cNvCxnSpPr>
          <p:nvPr/>
        </p:nvCxnSpPr>
        <p:spPr>
          <a:xfrm>
            <a:off x="1769838" y="4488706"/>
            <a:ext cx="5648079" cy="67146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28655454-7ECC-49F4-9C2E-638A753E827A}"/>
              </a:ext>
            </a:extLst>
          </p:cNvPr>
          <p:cNvCxnSpPr>
            <a:cxnSpLocks/>
          </p:cNvCxnSpPr>
          <p:nvPr/>
        </p:nvCxnSpPr>
        <p:spPr>
          <a:xfrm flipV="1">
            <a:off x="7651768" y="5977170"/>
            <a:ext cx="1673666" cy="22522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5ED53F-C961-4597-8547-A9C5EE599E8C}"/>
                  </a:ext>
                </a:extLst>
              </p:cNvPr>
              <p:cNvSpPr txBox="1"/>
              <p:nvPr/>
            </p:nvSpPr>
            <p:spPr>
              <a:xfrm>
                <a:off x="8919628" y="1131583"/>
                <a:ext cx="3321487" cy="75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5ED53F-C961-4597-8547-A9C5EE599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628" y="1131583"/>
                <a:ext cx="3321487" cy="75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2FC359D-2600-40A1-9113-1DEBF9DE18BF}"/>
                  </a:ext>
                </a:extLst>
              </p:cNvPr>
              <p:cNvSpPr txBox="1"/>
              <p:nvPr/>
            </p:nvSpPr>
            <p:spPr>
              <a:xfrm>
                <a:off x="8894915" y="2013279"/>
                <a:ext cx="3286862" cy="75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|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2FC359D-2600-40A1-9113-1DEBF9DE1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4915" y="2013279"/>
                <a:ext cx="3286862" cy="7559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7B5BFAB7-57BC-4BC8-933A-3CC277DE78FF}"/>
              </a:ext>
            </a:extLst>
          </p:cNvPr>
          <p:cNvCxnSpPr>
            <a:cxnSpLocks/>
          </p:cNvCxnSpPr>
          <p:nvPr/>
        </p:nvCxnSpPr>
        <p:spPr>
          <a:xfrm>
            <a:off x="8116492" y="2497549"/>
            <a:ext cx="0" cy="244361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33A4A9D7-E85C-4D43-8757-32D7D1AE61D4}"/>
              </a:ext>
            </a:extLst>
          </p:cNvPr>
          <p:cNvCxnSpPr>
            <a:cxnSpLocks/>
          </p:cNvCxnSpPr>
          <p:nvPr/>
        </p:nvCxnSpPr>
        <p:spPr>
          <a:xfrm flipH="1">
            <a:off x="8116493" y="4941168"/>
            <a:ext cx="377839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Овал 27">
            <a:extLst>
              <a:ext uri="{FF2B5EF4-FFF2-40B4-BE49-F238E27FC236}">
                <a16:creationId xmlns:a16="http://schemas.microsoft.com/office/drawing/2014/main" id="{93013BDD-C91B-4DDC-8361-764FCA74A5C7}"/>
              </a:ext>
            </a:extLst>
          </p:cNvPr>
          <p:cNvSpPr/>
          <p:nvPr/>
        </p:nvSpPr>
        <p:spPr>
          <a:xfrm>
            <a:off x="8315482" y="2704420"/>
            <a:ext cx="360000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6F503DDE-FDE3-49EE-A33C-37C22A869F5B}"/>
                  </a:ext>
                </a:extLst>
              </p:cNvPr>
              <p:cNvSpPr/>
              <p:nvPr/>
            </p:nvSpPr>
            <p:spPr>
              <a:xfrm rot="16200000">
                <a:off x="7468514" y="2911649"/>
                <a:ext cx="735842" cy="380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</m:oMath>
                  </m:oMathPara>
                </a14:m>
                <a:endParaRPr lang="ru-RU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6F503DDE-FDE3-49EE-A33C-37C22A869F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468514" y="2911649"/>
                <a:ext cx="735842" cy="3801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9C63CB83-1F2A-4373-B102-1691C1C20E68}"/>
              </a:ext>
            </a:extLst>
          </p:cNvPr>
          <p:cNvSpPr/>
          <p:nvPr/>
        </p:nvSpPr>
        <p:spPr>
          <a:xfrm>
            <a:off x="9192344" y="5048599"/>
            <a:ext cx="2526654" cy="380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Порог по времени</a:t>
            </a:r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197606EE-37D8-4D3A-A53A-72A78B84679F}"/>
              </a:ext>
            </a:extLst>
          </p:cNvPr>
          <p:cNvSpPr/>
          <p:nvPr/>
        </p:nvSpPr>
        <p:spPr>
          <a:xfrm>
            <a:off x="8559628" y="3069429"/>
            <a:ext cx="360000" cy="3561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FB6334F8-CFF0-4F12-89C0-EE6BE0C7C1C6}"/>
              </a:ext>
            </a:extLst>
          </p:cNvPr>
          <p:cNvSpPr/>
          <p:nvPr/>
        </p:nvSpPr>
        <p:spPr>
          <a:xfrm>
            <a:off x="8803774" y="3425581"/>
            <a:ext cx="360000" cy="3561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A4CAB975-9B4A-4D65-ACC1-248B0CB9CAEB}"/>
              </a:ext>
            </a:extLst>
          </p:cNvPr>
          <p:cNvSpPr/>
          <p:nvPr/>
        </p:nvSpPr>
        <p:spPr>
          <a:xfrm>
            <a:off x="9171038" y="3274901"/>
            <a:ext cx="360000" cy="3561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020FA40C-2F44-42C1-9760-BFD6D252FCF0}"/>
              </a:ext>
            </a:extLst>
          </p:cNvPr>
          <p:cNvSpPr/>
          <p:nvPr/>
        </p:nvSpPr>
        <p:spPr>
          <a:xfrm>
            <a:off x="9405449" y="3063825"/>
            <a:ext cx="360000" cy="3561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3BF68A41-F681-4C12-B909-31A9E954D32E}"/>
              </a:ext>
            </a:extLst>
          </p:cNvPr>
          <p:cNvSpPr/>
          <p:nvPr/>
        </p:nvSpPr>
        <p:spPr>
          <a:xfrm>
            <a:off x="9784438" y="2894975"/>
            <a:ext cx="360000" cy="3561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3EFC5CEC-092B-4916-8A46-64339E4E509A}"/>
              </a:ext>
            </a:extLst>
          </p:cNvPr>
          <p:cNvSpPr/>
          <p:nvPr/>
        </p:nvSpPr>
        <p:spPr>
          <a:xfrm>
            <a:off x="10100036" y="2986661"/>
            <a:ext cx="360000" cy="3561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11500147-8D48-428C-8C58-0205CFF1BED7}"/>
              </a:ext>
            </a:extLst>
          </p:cNvPr>
          <p:cNvSpPr/>
          <p:nvPr/>
        </p:nvSpPr>
        <p:spPr>
          <a:xfrm>
            <a:off x="10358346" y="3305897"/>
            <a:ext cx="360000" cy="3561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E0B63571-DB72-4313-BBD1-2CCB2CDD0AE1}"/>
              </a:ext>
            </a:extLst>
          </p:cNvPr>
          <p:cNvSpPr/>
          <p:nvPr/>
        </p:nvSpPr>
        <p:spPr>
          <a:xfrm>
            <a:off x="10649248" y="3159530"/>
            <a:ext cx="360000" cy="3561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53403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1B7483A1-2BC6-4D09-98B3-FD69385C30E6}"/>
              </a:ext>
            </a:extLst>
          </p:cNvPr>
          <p:cNvCxnSpPr/>
          <p:nvPr/>
        </p:nvCxnSpPr>
        <p:spPr>
          <a:xfrm>
            <a:off x="983432" y="1804186"/>
            <a:ext cx="0" cy="455330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77CA6752-16E2-4824-8FB5-5EDBF87C979C}"/>
              </a:ext>
            </a:extLst>
          </p:cNvPr>
          <p:cNvCxnSpPr>
            <a:cxnSpLocks/>
          </p:cNvCxnSpPr>
          <p:nvPr/>
        </p:nvCxnSpPr>
        <p:spPr>
          <a:xfrm flipH="1">
            <a:off x="983432" y="6357493"/>
            <a:ext cx="895332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>
            <a:extLst>
              <a:ext uri="{FF2B5EF4-FFF2-40B4-BE49-F238E27FC236}">
                <a16:creationId xmlns:a16="http://schemas.microsoft.com/office/drawing/2014/main" id="{1C0111D6-9337-4231-BC0D-A371C87DDBE5}"/>
              </a:ext>
            </a:extLst>
          </p:cNvPr>
          <p:cNvSpPr/>
          <p:nvPr/>
        </p:nvSpPr>
        <p:spPr>
          <a:xfrm>
            <a:off x="4170738" y="251127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AA96CA70-6825-4A2E-9843-1CDD28E6DDAF}"/>
              </a:ext>
            </a:extLst>
          </p:cNvPr>
          <p:cNvSpPr/>
          <p:nvPr/>
        </p:nvSpPr>
        <p:spPr>
          <a:xfrm>
            <a:off x="6194037" y="3670015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E920121B-7CC1-49CC-BD74-C7048B9989EB}"/>
              </a:ext>
            </a:extLst>
          </p:cNvPr>
          <p:cNvSpPr/>
          <p:nvPr/>
        </p:nvSpPr>
        <p:spPr>
          <a:xfrm>
            <a:off x="5250738" y="2234591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714C9B92-DF0F-476A-8EBD-1990EB30497A}"/>
              </a:ext>
            </a:extLst>
          </p:cNvPr>
          <p:cNvSpPr/>
          <p:nvPr/>
        </p:nvSpPr>
        <p:spPr>
          <a:xfrm>
            <a:off x="4710738" y="227572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259CAF75-C86D-4DC5-995B-328688124A7C}"/>
              </a:ext>
            </a:extLst>
          </p:cNvPr>
          <p:cNvSpPr/>
          <p:nvPr/>
        </p:nvSpPr>
        <p:spPr>
          <a:xfrm>
            <a:off x="7504508" y="5896135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ACDE13CA-B188-40CB-B295-9EB5891579A7}"/>
              </a:ext>
            </a:extLst>
          </p:cNvPr>
          <p:cNvSpPr/>
          <p:nvPr/>
        </p:nvSpPr>
        <p:spPr>
          <a:xfrm>
            <a:off x="8145787" y="590037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D73B2C09-5613-46F5-8AEF-277118A039E2}"/>
              </a:ext>
            </a:extLst>
          </p:cNvPr>
          <p:cNvSpPr/>
          <p:nvPr/>
        </p:nvSpPr>
        <p:spPr>
          <a:xfrm>
            <a:off x="2857470" y="5507865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D048DB23-E3F0-4509-A394-352F3CD2A83A}"/>
              </a:ext>
            </a:extLst>
          </p:cNvPr>
          <p:cNvSpPr/>
          <p:nvPr/>
        </p:nvSpPr>
        <p:spPr>
          <a:xfrm>
            <a:off x="2317470" y="575149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B7B7B295-F191-44B2-AE4D-D86B6F712619}"/>
              </a:ext>
            </a:extLst>
          </p:cNvPr>
          <p:cNvSpPr/>
          <p:nvPr/>
        </p:nvSpPr>
        <p:spPr>
          <a:xfrm>
            <a:off x="1632178" y="583778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D09EEE44-7500-4AAE-91E9-453CD6D1DB6B}"/>
              </a:ext>
            </a:extLst>
          </p:cNvPr>
          <p:cNvSpPr/>
          <p:nvPr/>
        </p:nvSpPr>
        <p:spPr>
          <a:xfrm>
            <a:off x="6908501" y="5734614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B2A80DE1-FFFC-4CFF-BD69-F81C48837265}"/>
              </a:ext>
            </a:extLst>
          </p:cNvPr>
          <p:cNvSpPr/>
          <p:nvPr/>
        </p:nvSpPr>
        <p:spPr>
          <a:xfrm>
            <a:off x="6366000" y="4292894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DAB66A1E-5110-435E-8C12-43C91E0C1D80}"/>
              </a:ext>
            </a:extLst>
          </p:cNvPr>
          <p:cNvSpPr/>
          <p:nvPr/>
        </p:nvSpPr>
        <p:spPr>
          <a:xfrm>
            <a:off x="3122521" y="6356912"/>
            <a:ext cx="773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Время проведенное в Казино, мин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33DECB60-D0BC-4EA2-AA12-202C1A52E263}"/>
              </a:ext>
            </a:extLst>
          </p:cNvPr>
          <p:cNvSpPr/>
          <p:nvPr/>
        </p:nvSpPr>
        <p:spPr>
          <a:xfrm rot="16200000">
            <a:off x="-917458" y="3647627"/>
            <a:ext cx="27446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Выигрыш, $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29BFBC43-8965-4F53-AE51-8A4148D1B52F}"/>
              </a:ext>
            </a:extLst>
          </p:cNvPr>
          <p:cNvCxnSpPr/>
          <p:nvPr/>
        </p:nvCxnSpPr>
        <p:spPr>
          <a:xfrm>
            <a:off x="8021101" y="2246803"/>
            <a:ext cx="0" cy="4040023"/>
          </a:xfrm>
          <a:prstGeom prst="line">
            <a:avLst/>
          </a:prstGeom>
          <a:ln w="762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BE76CE5A-6E43-4F16-8E35-6770D22F3EC4}"/>
              </a:ext>
            </a:extLst>
          </p:cNvPr>
          <p:cNvCxnSpPr>
            <a:cxnSpLocks/>
          </p:cNvCxnSpPr>
          <p:nvPr/>
        </p:nvCxnSpPr>
        <p:spPr>
          <a:xfrm>
            <a:off x="1769838" y="4681552"/>
            <a:ext cx="6327088" cy="90423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7F49FF35-DC99-4899-A09F-5F8DB7CD4060}"/>
              </a:ext>
            </a:extLst>
          </p:cNvPr>
          <p:cNvCxnSpPr>
            <a:cxnSpLocks/>
          </p:cNvCxnSpPr>
          <p:nvPr/>
        </p:nvCxnSpPr>
        <p:spPr>
          <a:xfrm>
            <a:off x="8116492" y="5956441"/>
            <a:ext cx="758906" cy="0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27C4DC9-B0D5-4080-B682-DDC01CEC26DD}"/>
                  </a:ext>
                </a:extLst>
              </p:cNvPr>
              <p:cNvSpPr txBox="1"/>
              <p:nvPr/>
            </p:nvSpPr>
            <p:spPr>
              <a:xfrm>
                <a:off x="8919628" y="1131583"/>
                <a:ext cx="3321487" cy="75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27C4DC9-B0D5-4080-B682-DDC01CEC2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628" y="1131583"/>
                <a:ext cx="3321487" cy="75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612764-13C5-4413-A34B-8A0C31F7643F}"/>
                  </a:ext>
                </a:extLst>
              </p:cNvPr>
              <p:cNvSpPr txBox="1"/>
              <p:nvPr/>
            </p:nvSpPr>
            <p:spPr>
              <a:xfrm>
                <a:off x="8894915" y="2013279"/>
                <a:ext cx="3286862" cy="75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|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612764-13C5-4413-A34B-8A0C31F76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4915" y="2013279"/>
                <a:ext cx="3286862" cy="7559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CE8BCEAB-9F81-4BFC-B7E4-C8CC0A91070F}"/>
              </a:ext>
            </a:extLst>
          </p:cNvPr>
          <p:cNvCxnSpPr>
            <a:cxnSpLocks/>
          </p:cNvCxnSpPr>
          <p:nvPr/>
        </p:nvCxnSpPr>
        <p:spPr>
          <a:xfrm>
            <a:off x="8116492" y="2497549"/>
            <a:ext cx="0" cy="244361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C3CD04DB-84E0-402E-A36A-1538DA1FB4B3}"/>
              </a:ext>
            </a:extLst>
          </p:cNvPr>
          <p:cNvCxnSpPr>
            <a:cxnSpLocks/>
          </p:cNvCxnSpPr>
          <p:nvPr/>
        </p:nvCxnSpPr>
        <p:spPr>
          <a:xfrm flipH="1">
            <a:off x="8116493" y="4941168"/>
            <a:ext cx="377839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Овал 28">
            <a:extLst>
              <a:ext uri="{FF2B5EF4-FFF2-40B4-BE49-F238E27FC236}">
                <a16:creationId xmlns:a16="http://schemas.microsoft.com/office/drawing/2014/main" id="{A3B6979D-AA15-426C-9B54-41D0AAB11BDD}"/>
              </a:ext>
            </a:extLst>
          </p:cNvPr>
          <p:cNvSpPr/>
          <p:nvPr/>
        </p:nvSpPr>
        <p:spPr>
          <a:xfrm>
            <a:off x="8315482" y="2704420"/>
            <a:ext cx="360000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DD2EC9DB-F764-476E-AA54-3F78C85DD652}"/>
                  </a:ext>
                </a:extLst>
              </p:cNvPr>
              <p:cNvSpPr/>
              <p:nvPr/>
            </p:nvSpPr>
            <p:spPr>
              <a:xfrm rot="16200000">
                <a:off x="7468514" y="2911649"/>
                <a:ext cx="735842" cy="380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</m:oMath>
                  </m:oMathPara>
                </a14:m>
                <a:endParaRPr lang="ru-RU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DD2EC9DB-F764-476E-AA54-3F78C85DD6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468514" y="2911649"/>
                <a:ext cx="735842" cy="3801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99BDDFE7-7283-4431-95BE-F098A9B0FE56}"/>
              </a:ext>
            </a:extLst>
          </p:cNvPr>
          <p:cNvSpPr/>
          <p:nvPr/>
        </p:nvSpPr>
        <p:spPr>
          <a:xfrm>
            <a:off x="9192344" y="5048599"/>
            <a:ext cx="2526654" cy="380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Порог по времени</a:t>
            </a:r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578E147F-7D6C-4DB6-96E7-A02D335D16CA}"/>
              </a:ext>
            </a:extLst>
          </p:cNvPr>
          <p:cNvSpPr/>
          <p:nvPr/>
        </p:nvSpPr>
        <p:spPr>
          <a:xfrm>
            <a:off x="8559628" y="3069429"/>
            <a:ext cx="360000" cy="3561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8B40B2D0-EB88-4858-B5AA-3A49654BC603}"/>
              </a:ext>
            </a:extLst>
          </p:cNvPr>
          <p:cNvSpPr/>
          <p:nvPr/>
        </p:nvSpPr>
        <p:spPr>
          <a:xfrm>
            <a:off x="8803774" y="3425581"/>
            <a:ext cx="360000" cy="3561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A7A078CA-8BDF-48FE-9DFD-324C6DEAC1C8}"/>
              </a:ext>
            </a:extLst>
          </p:cNvPr>
          <p:cNvSpPr/>
          <p:nvPr/>
        </p:nvSpPr>
        <p:spPr>
          <a:xfrm>
            <a:off x="9171038" y="3274901"/>
            <a:ext cx="360000" cy="3561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A7FD3460-8CA9-4596-855D-EFF11E919915}"/>
              </a:ext>
            </a:extLst>
          </p:cNvPr>
          <p:cNvSpPr/>
          <p:nvPr/>
        </p:nvSpPr>
        <p:spPr>
          <a:xfrm>
            <a:off x="9405449" y="3063825"/>
            <a:ext cx="360000" cy="3561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9299C22B-BDAD-4244-BCCC-1EB88B852CC1}"/>
              </a:ext>
            </a:extLst>
          </p:cNvPr>
          <p:cNvSpPr/>
          <p:nvPr/>
        </p:nvSpPr>
        <p:spPr>
          <a:xfrm>
            <a:off x="9784438" y="2894975"/>
            <a:ext cx="360000" cy="3561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B8B04F39-1EBA-4128-9C8C-BD54B33814E1}"/>
              </a:ext>
            </a:extLst>
          </p:cNvPr>
          <p:cNvSpPr/>
          <p:nvPr/>
        </p:nvSpPr>
        <p:spPr>
          <a:xfrm>
            <a:off x="10100036" y="2986661"/>
            <a:ext cx="360000" cy="3561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9DB2E65D-34F2-4CB5-93E7-CDF1631BC886}"/>
              </a:ext>
            </a:extLst>
          </p:cNvPr>
          <p:cNvSpPr/>
          <p:nvPr/>
        </p:nvSpPr>
        <p:spPr>
          <a:xfrm>
            <a:off x="10358346" y="3305897"/>
            <a:ext cx="360000" cy="3561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D197EDD9-28AB-440B-8151-F61674722534}"/>
              </a:ext>
            </a:extLst>
          </p:cNvPr>
          <p:cNvSpPr/>
          <p:nvPr/>
        </p:nvSpPr>
        <p:spPr>
          <a:xfrm>
            <a:off x="10649248" y="3159530"/>
            <a:ext cx="360000" cy="3561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143EF6A5-4418-441F-BA1C-9A90B20511BB}"/>
              </a:ext>
            </a:extLst>
          </p:cNvPr>
          <p:cNvSpPr/>
          <p:nvPr/>
        </p:nvSpPr>
        <p:spPr>
          <a:xfrm>
            <a:off x="10940150" y="2948932"/>
            <a:ext cx="360000" cy="3561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5473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Деревья Решений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2.06 Деревья Решений</a:t>
            </a:r>
          </a:p>
        </p:txBody>
      </p:sp>
    </p:spTree>
    <p:extLst>
      <p:ext uri="{BB962C8B-B14F-4D97-AF65-F5344CB8AC3E}">
        <p14:creationId xmlns:p14="http://schemas.microsoft.com/office/powerpoint/2010/main" val="25852787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BF755F5B-F841-458D-9859-15290D999FB3}"/>
              </a:ext>
            </a:extLst>
          </p:cNvPr>
          <p:cNvCxnSpPr/>
          <p:nvPr/>
        </p:nvCxnSpPr>
        <p:spPr>
          <a:xfrm>
            <a:off x="983432" y="1756013"/>
            <a:ext cx="0" cy="455330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AC475558-D272-4D1E-8F19-378D4FDE54BE}"/>
              </a:ext>
            </a:extLst>
          </p:cNvPr>
          <p:cNvCxnSpPr>
            <a:cxnSpLocks/>
          </p:cNvCxnSpPr>
          <p:nvPr/>
        </p:nvCxnSpPr>
        <p:spPr>
          <a:xfrm flipH="1">
            <a:off x="983432" y="6309320"/>
            <a:ext cx="895332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>
            <a:extLst>
              <a:ext uri="{FF2B5EF4-FFF2-40B4-BE49-F238E27FC236}">
                <a16:creationId xmlns:a16="http://schemas.microsoft.com/office/drawing/2014/main" id="{1115004B-3B5B-4DA8-B390-76F293E449A8}"/>
              </a:ext>
            </a:extLst>
          </p:cNvPr>
          <p:cNvSpPr/>
          <p:nvPr/>
        </p:nvSpPr>
        <p:spPr>
          <a:xfrm>
            <a:off x="4170738" y="246310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6A52127B-3D29-4E3D-A0D2-7C56215A4658}"/>
              </a:ext>
            </a:extLst>
          </p:cNvPr>
          <p:cNvSpPr/>
          <p:nvPr/>
        </p:nvSpPr>
        <p:spPr>
          <a:xfrm>
            <a:off x="6194037" y="362184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B4061962-D9E6-41FF-9E4E-60B0E1ED97D0}"/>
              </a:ext>
            </a:extLst>
          </p:cNvPr>
          <p:cNvSpPr/>
          <p:nvPr/>
        </p:nvSpPr>
        <p:spPr>
          <a:xfrm>
            <a:off x="5250738" y="2186418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254DDD14-6520-4A78-A2D5-BF81FE369675}"/>
              </a:ext>
            </a:extLst>
          </p:cNvPr>
          <p:cNvSpPr/>
          <p:nvPr/>
        </p:nvSpPr>
        <p:spPr>
          <a:xfrm>
            <a:off x="4710738" y="222754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9AC188D9-5670-40EE-A675-92B161F56210}"/>
              </a:ext>
            </a:extLst>
          </p:cNvPr>
          <p:cNvSpPr/>
          <p:nvPr/>
        </p:nvSpPr>
        <p:spPr>
          <a:xfrm>
            <a:off x="7504508" y="584796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48A308E1-3238-4A07-8022-BC05E16ED502}"/>
              </a:ext>
            </a:extLst>
          </p:cNvPr>
          <p:cNvSpPr/>
          <p:nvPr/>
        </p:nvSpPr>
        <p:spPr>
          <a:xfrm>
            <a:off x="8145787" y="585220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C8019E2B-C430-4EB7-808A-2313F467740E}"/>
              </a:ext>
            </a:extLst>
          </p:cNvPr>
          <p:cNvSpPr/>
          <p:nvPr/>
        </p:nvSpPr>
        <p:spPr>
          <a:xfrm>
            <a:off x="2857470" y="545969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2323D15C-5039-4794-8D2A-C7A5E3216B87}"/>
              </a:ext>
            </a:extLst>
          </p:cNvPr>
          <p:cNvSpPr/>
          <p:nvPr/>
        </p:nvSpPr>
        <p:spPr>
          <a:xfrm>
            <a:off x="2317470" y="570331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0F3353CB-AE6F-44B1-839B-80A31154D9F3}"/>
              </a:ext>
            </a:extLst>
          </p:cNvPr>
          <p:cNvSpPr/>
          <p:nvPr/>
        </p:nvSpPr>
        <p:spPr>
          <a:xfrm>
            <a:off x="1632178" y="578961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2FD559D3-388E-4D5E-A8B3-C05CEB56F983}"/>
              </a:ext>
            </a:extLst>
          </p:cNvPr>
          <p:cNvSpPr/>
          <p:nvPr/>
        </p:nvSpPr>
        <p:spPr>
          <a:xfrm>
            <a:off x="6908501" y="5686441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BBDA9871-007F-4FA2-9616-B4000222882D}"/>
              </a:ext>
            </a:extLst>
          </p:cNvPr>
          <p:cNvSpPr/>
          <p:nvPr/>
        </p:nvSpPr>
        <p:spPr>
          <a:xfrm>
            <a:off x="6366000" y="4244721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D4A27047-0074-49B2-8A38-A8CA27043F82}"/>
              </a:ext>
            </a:extLst>
          </p:cNvPr>
          <p:cNvSpPr/>
          <p:nvPr/>
        </p:nvSpPr>
        <p:spPr>
          <a:xfrm>
            <a:off x="3122521" y="6308739"/>
            <a:ext cx="773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Время проведенное в Казино, мин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183506FC-75CE-4112-9D84-AEF2009305D4}"/>
              </a:ext>
            </a:extLst>
          </p:cNvPr>
          <p:cNvSpPr/>
          <p:nvPr/>
        </p:nvSpPr>
        <p:spPr>
          <a:xfrm rot="16200000">
            <a:off x="-917458" y="3599454"/>
            <a:ext cx="27446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Выигрыш, $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F994291-5E14-42F8-8AC5-972425D56CB4}"/>
                  </a:ext>
                </a:extLst>
              </p:cNvPr>
              <p:cNvSpPr txBox="1"/>
              <p:nvPr/>
            </p:nvSpPr>
            <p:spPr>
              <a:xfrm>
                <a:off x="8919628" y="1131583"/>
                <a:ext cx="3321487" cy="75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F994291-5E14-42F8-8AC5-972425D56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628" y="1131583"/>
                <a:ext cx="3321487" cy="75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4FD1EF8-AC35-4285-9202-F2C17C202F27}"/>
                  </a:ext>
                </a:extLst>
              </p:cNvPr>
              <p:cNvSpPr txBox="1"/>
              <p:nvPr/>
            </p:nvSpPr>
            <p:spPr>
              <a:xfrm>
                <a:off x="8894915" y="2013279"/>
                <a:ext cx="3286862" cy="75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|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4FD1EF8-AC35-4285-9202-F2C17C202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4915" y="2013279"/>
                <a:ext cx="3286862" cy="7559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4396B4D4-4B43-4792-AA05-A558767B9D6D}"/>
              </a:ext>
            </a:extLst>
          </p:cNvPr>
          <p:cNvCxnSpPr>
            <a:cxnSpLocks/>
          </p:cNvCxnSpPr>
          <p:nvPr/>
        </p:nvCxnSpPr>
        <p:spPr>
          <a:xfrm>
            <a:off x="8116492" y="2497549"/>
            <a:ext cx="0" cy="244361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862816AB-51B3-42A3-AC58-827AEE96AE19}"/>
              </a:ext>
            </a:extLst>
          </p:cNvPr>
          <p:cNvCxnSpPr>
            <a:cxnSpLocks/>
          </p:cNvCxnSpPr>
          <p:nvPr/>
        </p:nvCxnSpPr>
        <p:spPr>
          <a:xfrm flipH="1">
            <a:off x="8116493" y="4941168"/>
            <a:ext cx="377839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>
            <a:extLst>
              <a:ext uri="{FF2B5EF4-FFF2-40B4-BE49-F238E27FC236}">
                <a16:creationId xmlns:a16="http://schemas.microsoft.com/office/drawing/2014/main" id="{63F42BAC-59FE-4C35-A34E-E9219E3B485A}"/>
              </a:ext>
            </a:extLst>
          </p:cNvPr>
          <p:cNvSpPr/>
          <p:nvPr/>
        </p:nvSpPr>
        <p:spPr>
          <a:xfrm>
            <a:off x="8315482" y="2704420"/>
            <a:ext cx="360000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714713E1-6E59-49CA-B557-EC007BF29531}"/>
                  </a:ext>
                </a:extLst>
              </p:cNvPr>
              <p:cNvSpPr/>
              <p:nvPr/>
            </p:nvSpPr>
            <p:spPr>
              <a:xfrm rot="16200000">
                <a:off x="7468514" y="2911649"/>
                <a:ext cx="735842" cy="380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</m:oMath>
                  </m:oMathPara>
                </a14:m>
                <a:endParaRPr lang="ru-RU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714713E1-6E59-49CA-B557-EC007BF295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468514" y="2911649"/>
                <a:ext cx="735842" cy="3801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57E469C5-BF6F-444B-80B7-A1D3380EBFD5}"/>
              </a:ext>
            </a:extLst>
          </p:cNvPr>
          <p:cNvSpPr/>
          <p:nvPr/>
        </p:nvSpPr>
        <p:spPr>
          <a:xfrm>
            <a:off x="9192344" y="5048599"/>
            <a:ext cx="2526654" cy="380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Порог по времени</a:t>
            </a:r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ABD584F4-59DD-424A-BAA6-226143A42E7A}"/>
              </a:ext>
            </a:extLst>
          </p:cNvPr>
          <p:cNvSpPr/>
          <p:nvPr/>
        </p:nvSpPr>
        <p:spPr>
          <a:xfrm>
            <a:off x="8559628" y="3069429"/>
            <a:ext cx="360000" cy="3561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75F3F766-8A8F-4CEC-AEFD-01B36D924D30}"/>
              </a:ext>
            </a:extLst>
          </p:cNvPr>
          <p:cNvSpPr/>
          <p:nvPr/>
        </p:nvSpPr>
        <p:spPr>
          <a:xfrm>
            <a:off x="8705890" y="343189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9A55555F-1292-4EA3-BB96-2283725E8286}"/>
              </a:ext>
            </a:extLst>
          </p:cNvPr>
          <p:cNvSpPr/>
          <p:nvPr/>
        </p:nvSpPr>
        <p:spPr>
          <a:xfrm>
            <a:off x="9171038" y="3274901"/>
            <a:ext cx="360000" cy="3561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5FEFB956-00BF-4221-BA1D-195DB1B27C9C}"/>
              </a:ext>
            </a:extLst>
          </p:cNvPr>
          <p:cNvSpPr/>
          <p:nvPr/>
        </p:nvSpPr>
        <p:spPr>
          <a:xfrm>
            <a:off x="9405449" y="3063825"/>
            <a:ext cx="360000" cy="3561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1AB84895-7813-40F5-832A-9AC2189216AB}"/>
              </a:ext>
            </a:extLst>
          </p:cNvPr>
          <p:cNvSpPr/>
          <p:nvPr/>
        </p:nvSpPr>
        <p:spPr>
          <a:xfrm>
            <a:off x="9784438" y="2894975"/>
            <a:ext cx="360000" cy="3561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16D47E29-C093-4AD2-A4FE-BCAD58A9D8DE}"/>
              </a:ext>
            </a:extLst>
          </p:cNvPr>
          <p:cNvSpPr/>
          <p:nvPr/>
        </p:nvSpPr>
        <p:spPr>
          <a:xfrm>
            <a:off x="10100036" y="2986661"/>
            <a:ext cx="360000" cy="3561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0F81B7A4-B019-43E8-A23C-EE9C6DC6563A}"/>
              </a:ext>
            </a:extLst>
          </p:cNvPr>
          <p:cNvSpPr/>
          <p:nvPr/>
        </p:nvSpPr>
        <p:spPr>
          <a:xfrm>
            <a:off x="10358346" y="3305897"/>
            <a:ext cx="360000" cy="3561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3B6E8DBC-5061-4378-AB69-5D74AB30ACF4}"/>
              </a:ext>
            </a:extLst>
          </p:cNvPr>
          <p:cNvSpPr/>
          <p:nvPr/>
        </p:nvSpPr>
        <p:spPr>
          <a:xfrm>
            <a:off x="10649248" y="3159530"/>
            <a:ext cx="360000" cy="3561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698ACEBC-9089-4A14-9F86-7E253069A28F}"/>
              </a:ext>
            </a:extLst>
          </p:cNvPr>
          <p:cNvSpPr/>
          <p:nvPr/>
        </p:nvSpPr>
        <p:spPr>
          <a:xfrm>
            <a:off x="10940150" y="2948932"/>
            <a:ext cx="360000" cy="3561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F0A74534-3660-419A-B7A3-582135B1572D}"/>
              </a:ext>
            </a:extLst>
          </p:cNvPr>
          <p:cNvCxnSpPr/>
          <p:nvPr/>
        </p:nvCxnSpPr>
        <p:spPr>
          <a:xfrm>
            <a:off x="3791744" y="2268716"/>
            <a:ext cx="0" cy="4040023"/>
          </a:xfrm>
          <a:prstGeom prst="line">
            <a:avLst/>
          </a:prstGeom>
          <a:ln w="762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19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E8B08B5F-F20B-44E9-BC28-ADA460BC927A}"/>
              </a:ext>
            </a:extLst>
          </p:cNvPr>
          <p:cNvCxnSpPr/>
          <p:nvPr/>
        </p:nvCxnSpPr>
        <p:spPr>
          <a:xfrm>
            <a:off x="983432" y="1756013"/>
            <a:ext cx="0" cy="455330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34E84C0F-69A6-4BA3-B3FE-0385C869C579}"/>
              </a:ext>
            </a:extLst>
          </p:cNvPr>
          <p:cNvCxnSpPr>
            <a:cxnSpLocks/>
          </p:cNvCxnSpPr>
          <p:nvPr/>
        </p:nvCxnSpPr>
        <p:spPr>
          <a:xfrm flipH="1">
            <a:off x="983432" y="6309320"/>
            <a:ext cx="895332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>
            <a:extLst>
              <a:ext uri="{FF2B5EF4-FFF2-40B4-BE49-F238E27FC236}">
                <a16:creationId xmlns:a16="http://schemas.microsoft.com/office/drawing/2014/main" id="{CA00E2E5-463A-469E-8A86-9164A29DFED9}"/>
              </a:ext>
            </a:extLst>
          </p:cNvPr>
          <p:cNvSpPr/>
          <p:nvPr/>
        </p:nvSpPr>
        <p:spPr>
          <a:xfrm>
            <a:off x="4170738" y="246310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8B470566-21CD-4ED9-8F9E-0E44147650DA}"/>
              </a:ext>
            </a:extLst>
          </p:cNvPr>
          <p:cNvSpPr/>
          <p:nvPr/>
        </p:nvSpPr>
        <p:spPr>
          <a:xfrm>
            <a:off x="6194037" y="362184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DB59E47F-52DB-448D-BED4-FFA574964DCB}"/>
              </a:ext>
            </a:extLst>
          </p:cNvPr>
          <p:cNvSpPr/>
          <p:nvPr/>
        </p:nvSpPr>
        <p:spPr>
          <a:xfrm>
            <a:off x="5250738" y="2186418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BABF07F6-7556-4E6F-9A36-6092C3B291D9}"/>
              </a:ext>
            </a:extLst>
          </p:cNvPr>
          <p:cNvSpPr/>
          <p:nvPr/>
        </p:nvSpPr>
        <p:spPr>
          <a:xfrm>
            <a:off x="4710738" y="222754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617B3C87-1D0A-4A0A-A625-C1D4F6ED6CAD}"/>
              </a:ext>
            </a:extLst>
          </p:cNvPr>
          <p:cNvSpPr/>
          <p:nvPr/>
        </p:nvSpPr>
        <p:spPr>
          <a:xfrm>
            <a:off x="7504508" y="584796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26E028FC-D5C8-4636-B528-C46ED044C363}"/>
              </a:ext>
            </a:extLst>
          </p:cNvPr>
          <p:cNvSpPr/>
          <p:nvPr/>
        </p:nvSpPr>
        <p:spPr>
          <a:xfrm>
            <a:off x="8145787" y="585220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E8034B49-5702-46CB-BCE3-F80DD6FF2F9C}"/>
              </a:ext>
            </a:extLst>
          </p:cNvPr>
          <p:cNvSpPr/>
          <p:nvPr/>
        </p:nvSpPr>
        <p:spPr>
          <a:xfrm>
            <a:off x="2857470" y="545969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DB018C54-123D-4F55-AA13-4BBDEDD48967}"/>
              </a:ext>
            </a:extLst>
          </p:cNvPr>
          <p:cNvSpPr/>
          <p:nvPr/>
        </p:nvSpPr>
        <p:spPr>
          <a:xfrm>
            <a:off x="2317470" y="570331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897D1468-951B-4E6D-B2C9-85D5E21EC421}"/>
              </a:ext>
            </a:extLst>
          </p:cNvPr>
          <p:cNvSpPr/>
          <p:nvPr/>
        </p:nvSpPr>
        <p:spPr>
          <a:xfrm>
            <a:off x="1632178" y="578961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9F16F460-7AF7-4267-8FC7-1FB5AC6E16BE}"/>
              </a:ext>
            </a:extLst>
          </p:cNvPr>
          <p:cNvSpPr/>
          <p:nvPr/>
        </p:nvSpPr>
        <p:spPr>
          <a:xfrm>
            <a:off x="6908501" y="5686441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B6A70095-480E-4F7B-925D-D73E3575A6F0}"/>
              </a:ext>
            </a:extLst>
          </p:cNvPr>
          <p:cNvSpPr/>
          <p:nvPr/>
        </p:nvSpPr>
        <p:spPr>
          <a:xfrm>
            <a:off x="6366000" y="4244721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BC3A1A1-B047-4A69-807D-4E40BE5EBA1F}"/>
              </a:ext>
            </a:extLst>
          </p:cNvPr>
          <p:cNvSpPr/>
          <p:nvPr/>
        </p:nvSpPr>
        <p:spPr>
          <a:xfrm>
            <a:off x="1632178" y="6299500"/>
            <a:ext cx="7731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Время проведенное в Казино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мин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31F7FA88-ECF7-4538-BD10-FFFED18D85F4}"/>
              </a:ext>
            </a:extLst>
          </p:cNvPr>
          <p:cNvSpPr/>
          <p:nvPr/>
        </p:nvSpPr>
        <p:spPr>
          <a:xfrm rot="16200000">
            <a:off x="-917457" y="3599454"/>
            <a:ext cx="27446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Выигрыш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, $</a:t>
            </a: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0C782E67-034D-4C0E-A703-39982A343876}"/>
              </a:ext>
            </a:extLst>
          </p:cNvPr>
          <p:cNvCxnSpPr/>
          <p:nvPr/>
        </p:nvCxnSpPr>
        <p:spPr>
          <a:xfrm>
            <a:off x="3863752" y="2289587"/>
            <a:ext cx="0" cy="4040023"/>
          </a:xfrm>
          <a:prstGeom prst="line">
            <a:avLst/>
          </a:prstGeom>
          <a:ln w="762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8F518E57-052C-4A4A-AE96-0808D9D439DE}"/>
              </a:ext>
            </a:extLst>
          </p:cNvPr>
          <p:cNvCxnSpPr/>
          <p:nvPr/>
        </p:nvCxnSpPr>
        <p:spPr>
          <a:xfrm>
            <a:off x="6023992" y="2269296"/>
            <a:ext cx="0" cy="4040023"/>
          </a:xfrm>
          <a:prstGeom prst="line">
            <a:avLst/>
          </a:prstGeom>
          <a:ln w="762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0C89B9D2-00D0-4EAC-B02B-CFD12EBC7E77}"/>
              </a:ext>
            </a:extLst>
          </p:cNvPr>
          <p:cNvCxnSpPr/>
          <p:nvPr/>
        </p:nvCxnSpPr>
        <p:spPr>
          <a:xfrm>
            <a:off x="6906000" y="2269297"/>
            <a:ext cx="0" cy="4040023"/>
          </a:xfrm>
          <a:prstGeom prst="line">
            <a:avLst/>
          </a:prstGeom>
          <a:ln w="762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0BB2C9C4-2490-471E-9126-28A25E1585B5}"/>
              </a:ext>
            </a:extLst>
          </p:cNvPr>
          <p:cNvCxnSpPr/>
          <p:nvPr/>
        </p:nvCxnSpPr>
        <p:spPr>
          <a:xfrm>
            <a:off x="1487488" y="5814807"/>
            <a:ext cx="2376264" cy="0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5724F942-A1D6-4012-AE85-9F2EB1108F61}"/>
              </a:ext>
            </a:extLst>
          </p:cNvPr>
          <p:cNvCxnSpPr/>
          <p:nvPr/>
        </p:nvCxnSpPr>
        <p:spPr>
          <a:xfrm>
            <a:off x="3817773" y="2497549"/>
            <a:ext cx="2376264" cy="0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61505623-3DD1-4CAF-9732-87DCB6946F9D}"/>
              </a:ext>
            </a:extLst>
          </p:cNvPr>
          <p:cNvCxnSpPr>
            <a:cxnSpLocks/>
          </p:cNvCxnSpPr>
          <p:nvPr/>
        </p:nvCxnSpPr>
        <p:spPr>
          <a:xfrm>
            <a:off x="6096000" y="4161842"/>
            <a:ext cx="810000" cy="0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26FFECE1-44B3-469B-A7C0-D114567500D6}"/>
              </a:ext>
            </a:extLst>
          </p:cNvPr>
          <p:cNvCxnSpPr>
            <a:cxnSpLocks/>
          </p:cNvCxnSpPr>
          <p:nvPr/>
        </p:nvCxnSpPr>
        <p:spPr>
          <a:xfrm>
            <a:off x="6856376" y="6012666"/>
            <a:ext cx="1922245" cy="0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ECE568D0-43E1-4718-BF56-6D04E9A48EE1}"/>
              </a:ext>
            </a:extLst>
          </p:cNvPr>
          <p:cNvGrpSpPr/>
          <p:nvPr/>
        </p:nvGrpSpPr>
        <p:grpSpPr>
          <a:xfrm>
            <a:off x="7393568" y="2079011"/>
            <a:ext cx="4752722" cy="3447714"/>
            <a:chOff x="4027322" y="3600533"/>
            <a:chExt cx="5009016" cy="2697679"/>
          </a:xfrm>
        </p:grpSpPr>
        <p:sp>
          <p:nvSpPr>
            <p:cNvPr id="30" name="Прямоугольник: скругленные углы 29">
              <a:extLst>
                <a:ext uri="{FF2B5EF4-FFF2-40B4-BE49-F238E27FC236}">
                  <a16:creationId xmlns:a16="http://schemas.microsoft.com/office/drawing/2014/main" id="{B36FB2F8-59F8-4D96-822B-EAFA850467C6}"/>
                </a:ext>
              </a:extLst>
            </p:cNvPr>
            <p:cNvSpPr/>
            <p:nvPr/>
          </p:nvSpPr>
          <p:spPr>
            <a:xfrm>
              <a:off x="4909086" y="3600533"/>
              <a:ext cx="1585774" cy="4267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b="1" dirty="0">
                  <a:latin typeface="Montserrat" panose="00000500000000000000" pitchFamily="2" charset="-52"/>
                </a:rPr>
                <a:t>Время</a:t>
              </a:r>
              <a:r>
                <a:rPr lang="en-US" sz="2000" dirty="0">
                  <a:latin typeface="Montserrat" panose="00000500000000000000" pitchFamily="2" charset="-52"/>
                </a:rPr>
                <a:t> &lt; 10</a:t>
              </a:r>
              <a:endParaRPr lang="ru-RU" sz="2000" dirty="0">
                <a:latin typeface="Montserrat" panose="00000500000000000000" pitchFamily="2" charset="-52"/>
              </a:endParaRPr>
            </a:p>
          </p:txBody>
        </p:sp>
        <p:sp>
          <p:nvSpPr>
            <p:cNvPr id="31" name="Прямоугольник: скругленные углы 30">
              <a:extLst>
                <a:ext uri="{FF2B5EF4-FFF2-40B4-BE49-F238E27FC236}">
                  <a16:creationId xmlns:a16="http://schemas.microsoft.com/office/drawing/2014/main" id="{07EF8446-98DD-4AD9-BBA8-639FBB827F9D}"/>
                </a:ext>
              </a:extLst>
            </p:cNvPr>
            <p:cNvSpPr/>
            <p:nvPr/>
          </p:nvSpPr>
          <p:spPr>
            <a:xfrm>
              <a:off x="6024931" y="4244677"/>
              <a:ext cx="1585772" cy="4232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b="1" dirty="0">
                  <a:latin typeface="Montserrat" panose="00000500000000000000" pitchFamily="2" charset="-52"/>
                </a:rPr>
                <a:t>Время</a:t>
              </a:r>
              <a:r>
                <a:rPr lang="en-US" sz="2000" dirty="0">
                  <a:latin typeface="Montserrat" panose="00000500000000000000" pitchFamily="2" charset="-52"/>
                </a:rPr>
                <a:t> ≥ 25</a:t>
              </a:r>
              <a:endParaRPr lang="ru-RU" sz="2000" dirty="0">
                <a:latin typeface="Montserrat" panose="00000500000000000000" pitchFamily="2" charset="-52"/>
              </a:endParaRPr>
            </a:p>
          </p:txBody>
        </p:sp>
        <p:sp>
          <p:nvSpPr>
            <p:cNvPr id="32" name="Прямоугольник: скругленные углы 31">
              <a:extLst>
                <a:ext uri="{FF2B5EF4-FFF2-40B4-BE49-F238E27FC236}">
                  <a16:creationId xmlns:a16="http://schemas.microsoft.com/office/drawing/2014/main" id="{DDE1283F-0FB5-4EB5-8C08-C7FE075C80BB}"/>
                </a:ext>
              </a:extLst>
            </p:cNvPr>
            <p:cNvSpPr/>
            <p:nvPr/>
          </p:nvSpPr>
          <p:spPr>
            <a:xfrm>
              <a:off x="5503734" y="4994108"/>
              <a:ext cx="1152128" cy="38150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Montserrat" panose="00000500000000000000" pitchFamily="2" charset="-52"/>
                </a:rPr>
                <a:t>4 $</a:t>
              </a:r>
              <a:endParaRPr lang="ru-RU" sz="2000" b="1" dirty="0">
                <a:latin typeface="Montserrat" panose="00000500000000000000" pitchFamily="2" charset="-52"/>
              </a:endParaRPr>
            </a:p>
          </p:txBody>
        </p:sp>
        <p:cxnSp>
          <p:nvCxnSpPr>
            <p:cNvPr id="33" name="Прямая со стрелкой 32">
              <a:extLst>
                <a:ext uri="{FF2B5EF4-FFF2-40B4-BE49-F238E27FC236}">
                  <a16:creationId xmlns:a16="http://schemas.microsoft.com/office/drawing/2014/main" id="{67547CC6-7A65-43E1-AFC4-515A7A128DB7}"/>
                </a:ext>
              </a:extLst>
            </p:cNvPr>
            <p:cNvCxnSpPr>
              <a:cxnSpLocks/>
              <a:stCxn id="30" idx="2"/>
              <a:endCxn id="38" idx="0"/>
            </p:cNvCxnSpPr>
            <p:nvPr/>
          </p:nvCxnSpPr>
          <p:spPr>
            <a:xfrm flipH="1">
              <a:off x="4559215" y="4027283"/>
              <a:ext cx="1142758" cy="240381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 стрелкой 33">
              <a:extLst>
                <a:ext uri="{FF2B5EF4-FFF2-40B4-BE49-F238E27FC236}">
                  <a16:creationId xmlns:a16="http://schemas.microsoft.com/office/drawing/2014/main" id="{02DE375E-E628-498D-8FF9-C15ECDFB088D}"/>
                </a:ext>
              </a:extLst>
            </p:cNvPr>
            <p:cNvCxnSpPr>
              <a:cxnSpLocks/>
              <a:stCxn id="30" idx="2"/>
              <a:endCxn id="31" idx="0"/>
            </p:cNvCxnSpPr>
            <p:nvPr/>
          </p:nvCxnSpPr>
          <p:spPr>
            <a:xfrm>
              <a:off x="5701973" y="4027283"/>
              <a:ext cx="1115844" cy="217394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136ECCF8-691B-4218-A3E3-9F20FCEDD8B4}"/>
                </a:ext>
              </a:extLst>
            </p:cNvPr>
            <p:cNvCxnSpPr>
              <a:cxnSpLocks/>
              <a:stCxn id="31" idx="2"/>
              <a:endCxn id="32" idx="0"/>
            </p:cNvCxnSpPr>
            <p:nvPr/>
          </p:nvCxnSpPr>
          <p:spPr>
            <a:xfrm flipH="1">
              <a:off x="6079798" y="4667962"/>
              <a:ext cx="738019" cy="326146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4517D7F8-A48F-4606-9DA8-02CFC8BC3D01}"/>
                </a:ext>
              </a:extLst>
            </p:cNvPr>
            <p:cNvCxnSpPr>
              <a:cxnSpLocks/>
              <a:stCxn id="31" idx="2"/>
              <a:endCxn id="39" idx="0"/>
            </p:cNvCxnSpPr>
            <p:nvPr/>
          </p:nvCxnSpPr>
          <p:spPr>
            <a:xfrm>
              <a:off x="6817817" y="4667962"/>
              <a:ext cx="1106176" cy="443231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Прямоугольник: скругленные углы 37">
              <a:extLst>
                <a:ext uri="{FF2B5EF4-FFF2-40B4-BE49-F238E27FC236}">
                  <a16:creationId xmlns:a16="http://schemas.microsoft.com/office/drawing/2014/main" id="{13B549E8-5D64-4545-9519-ED25B82F12A8}"/>
                </a:ext>
              </a:extLst>
            </p:cNvPr>
            <p:cNvSpPr/>
            <p:nvPr/>
          </p:nvSpPr>
          <p:spPr>
            <a:xfrm>
              <a:off x="4027322" y="4267664"/>
              <a:ext cx="1063785" cy="42328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Montserrat" panose="00000500000000000000" pitchFamily="2" charset="-52"/>
                </a:rPr>
                <a:t>5 $</a:t>
              </a:r>
              <a:endParaRPr lang="ru-RU" sz="2000" b="1" dirty="0">
                <a:latin typeface="Montserrat" panose="00000500000000000000" pitchFamily="2" charset="-52"/>
              </a:endParaRPr>
            </a:p>
          </p:txBody>
        </p:sp>
        <p:sp>
          <p:nvSpPr>
            <p:cNvPr id="39" name="Прямоугольник: скругленные углы 38">
              <a:extLst>
                <a:ext uri="{FF2B5EF4-FFF2-40B4-BE49-F238E27FC236}">
                  <a16:creationId xmlns:a16="http://schemas.microsoft.com/office/drawing/2014/main" id="{69D9B6D1-67A9-463D-9D00-E8076D32508F}"/>
                </a:ext>
              </a:extLst>
            </p:cNvPr>
            <p:cNvSpPr/>
            <p:nvPr/>
          </p:nvSpPr>
          <p:spPr>
            <a:xfrm>
              <a:off x="7109434" y="5111193"/>
              <a:ext cx="1629118" cy="4232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b="1" dirty="0">
                  <a:latin typeface="Montserrat" panose="00000500000000000000" pitchFamily="2" charset="-52"/>
                </a:rPr>
                <a:t>Время</a:t>
              </a:r>
              <a:r>
                <a:rPr lang="en-US" sz="2000" dirty="0">
                  <a:latin typeface="Montserrat" panose="00000500000000000000" pitchFamily="2" charset="-52"/>
                </a:rPr>
                <a:t> ≥ 20 </a:t>
              </a:r>
              <a:endParaRPr lang="ru-RU" sz="2000" dirty="0">
                <a:latin typeface="Montserrat" panose="00000500000000000000" pitchFamily="2" charset="-52"/>
              </a:endParaRPr>
            </a:p>
          </p:txBody>
        </p:sp>
        <p:sp>
          <p:nvSpPr>
            <p:cNvPr id="40" name="Прямоугольник: скругленные углы 39">
              <a:extLst>
                <a:ext uri="{FF2B5EF4-FFF2-40B4-BE49-F238E27FC236}">
                  <a16:creationId xmlns:a16="http://schemas.microsoft.com/office/drawing/2014/main" id="{208392A0-FC24-402F-BE66-20CF08F8E1D3}"/>
                </a:ext>
              </a:extLst>
            </p:cNvPr>
            <p:cNvSpPr/>
            <p:nvPr/>
          </p:nvSpPr>
          <p:spPr>
            <a:xfrm>
              <a:off x="6703951" y="5916706"/>
              <a:ext cx="897664" cy="38150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Montserrat" panose="00000500000000000000" pitchFamily="2" charset="-52"/>
                </a:rPr>
                <a:t>25 $</a:t>
              </a:r>
              <a:endParaRPr lang="ru-RU" sz="2000" b="1" dirty="0">
                <a:latin typeface="Montserrat" panose="00000500000000000000" pitchFamily="2" charset="-52"/>
              </a:endParaRPr>
            </a:p>
          </p:txBody>
        </p:sp>
        <p:sp>
          <p:nvSpPr>
            <p:cNvPr id="41" name="Прямоугольник: скругленные углы 40">
              <a:extLst>
                <a:ext uri="{FF2B5EF4-FFF2-40B4-BE49-F238E27FC236}">
                  <a16:creationId xmlns:a16="http://schemas.microsoft.com/office/drawing/2014/main" id="{5B2B762B-9F13-4DBC-A698-ECF79C9548B0}"/>
                </a:ext>
              </a:extLst>
            </p:cNvPr>
            <p:cNvSpPr/>
            <p:nvPr/>
          </p:nvSpPr>
          <p:spPr>
            <a:xfrm>
              <a:off x="8028362" y="5916705"/>
              <a:ext cx="1007976" cy="38150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Montserrat" panose="00000500000000000000" pitchFamily="2" charset="-52"/>
                </a:rPr>
                <a:t>50 $</a:t>
              </a:r>
              <a:endParaRPr lang="ru-RU" sz="2000" b="1" dirty="0">
                <a:latin typeface="Montserrat" panose="00000500000000000000" pitchFamily="2" charset="-52"/>
              </a:endParaRPr>
            </a:p>
          </p:txBody>
        </p:sp>
        <p:cxnSp>
          <p:nvCxnSpPr>
            <p:cNvPr id="42" name="Прямая со стрелкой 41">
              <a:extLst>
                <a:ext uri="{FF2B5EF4-FFF2-40B4-BE49-F238E27FC236}">
                  <a16:creationId xmlns:a16="http://schemas.microsoft.com/office/drawing/2014/main" id="{D9EC18E8-DEAF-419C-985A-B46DDCDD4C8B}"/>
                </a:ext>
              </a:extLst>
            </p:cNvPr>
            <p:cNvCxnSpPr>
              <a:cxnSpLocks/>
              <a:stCxn id="39" idx="2"/>
              <a:endCxn id="40" idx="0"/>
            </p:cNvCxnSpPr>
            <p:nvPr/>
          </p:nvCxnSpPr>
          <p:spPr>
            <a:xfrm flipH="1">
              <a:off x="7152783" y="5534477"/>
              <a:ext cx="771210" cy="382229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 стрелкой 42">
              <a:extLst>
                <a:ext uri="{FF2B5EF4-FFF2-40B4-BE49-F238E27FC236}">
                  <a16:creationId xmlns:a16="http://schemas.microsoft.com/office/drawing/2014/main" id="{41C88441-7549-44A7-82C0-17F27AC969E7}"/>
                </a:ext>
              </a:extLst>
            </p:cNvPr>
            <p:cNvCxnSpPr>
              <a:cxnSpLocks/>
              <a:stCxn id="39" idx="2"/>
              <a:endCxn id="41" idx="0"/>
            </p:cNvCxnSpPr>
            <p:nvPr/>
          </p:nvCxnSpPr>
          <p:spPr>
            <a:xfrm>
              <a:off x="7923993" y="5534477"/>
              <a:ext cx="608358" cy="38222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5E72195-97C8-1691-0867-46AE6A037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789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A0B872-AC95-49AE-AC81-36B4EDC8A4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028"/>
          <a:stretch/>
        </p:blipFill>
        <p:spPr>
          <a:xfrm>
            <a:off x="7111173" y="1567390"/>
            <a:ext cx="4203473" cy="3361942"/>
          </a:xfrm>
          <a:prstGeom prst="rect">
            <a:avLst/>
          </a:prstGeom>
        </p:spPr>
      </p:pic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87571ADE-A771-4B86-98F1-3D76D48D018D}"/>
              </a:ext>
            </a:extLst>
          </p:cNvPr>
          <p:cNvCxnSpPr>
            <a:cxnSpLocks/>
          </p:cNvCxnSpPr>
          <p:nvPr/>
        </p:nvCxnSpPr>
        <p:spPr>
          <a:xfrm>
            <a:off x="1957474" y="1706893"/>
            <a:ext cx="0" cy="2521330"/>
          </a:xfrm>
          <a:prstGeom prst="line">
            <a:avLst/>
          </a:prstGeom>
          <a:ln w="762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398E4B1C-072D-4AD1-AF0E-892C7D58545C}"/>
              </a:ext>
            </a:extLst>
          </p:cNvPr>
          <p:cNvCxnSpPr>
            <a:cxnSpLocks/>
          </p:cNvCxnSpPr>
          <p:nvPr/>
        </p:nvCxnSpPr>
        <p:spPr>
          <a:xfrm>
            <a:off x="877354" y="3932616"/>
            <a:ext cx="936104" cy="0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BA64C4E-3751-4FC5-9A6E-35BB63A08755}"/>
              </a:ext>
            </a:extLst>
          </p:cNvPr>
          <p:cNvCxnSpPr>
            <a:cxnSpLocks/>
          </p:cNvCxnSpPr>
          <p:nvPr/>
        </p:nvCxnSpPr>
        <p:spPr>
          <a:xfrm>
            <a:off x="1957474" y="3140528"/>
            <a:ext cx="2880320" cy="0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C3738428-19E6-4E8A-AEAE-914C993C0AA8}"/>
              </a:ext>
            </a:extLst>
          </p:cNvPr>
          <p:cNvCxnSpPr>
            <a:cxnSpLocks/>
          </p:cNvCxnSpPr>
          <p:nvPr/>
        </p:nvCxnSpPr>
        <p:spPr>
          <a:xfrm>
            <a:off x="9476994" y="1767919"/>
            <a:ext cx="0" cy="2521330"/>
          </a:xfrm>
          <a:prstGeom prst="line">
            <a:avLst/>
          </a:prstGeom>
          <a:ln w="762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F2811A8-F2C5-46F8-956D-66719CB9F21F}"/>
              </a:ext>
            </a:extLst>
          </p:cNvPr>
          <p:cNvCxnSpPr>
            <a:cxnSpLocks/>
          </p:cNvCxnSpPr>
          <p:nvPr/>
        </p:nvCxnSpPr>
        <p:spPr>
          <a:xfrm>
            <a:off x="8098780" y="3140528"/>
            <a:ext cx="936104" cy="0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209BD6ED-0048-4B1B-AF92-40C416302089}"/>
              </a:ext>
            </a:extLst>
          </p:cNvPr>
          <p:cNvCxnSpPr>
            <a:cxnSpLocks/>
          </p:cNvCxnSpPr>
          <p:nvPr/>
        </p:nvCxnSpPr>
        <p:spPr>
          <a:xfrm>
            <a:off x="9984432" y="2708920"/>
            <a:ext cx="936104" cy="0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65EA8903-7777-4091-95C1-1319F7FD6108}"/>
                  </a:ext>
                </a:extLst>
              </p:cNvPr>
              <p:cNvSpPr/>
              <p:nvPr/>
            </p:nvSpPr>
            <p:spPr>
              <a:xfrm>
                <a:off x="695400" y="4776257"/>
                <a:ext cx="178631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Время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Порог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65EA8903-7777-4091-95C1-1319F7FD61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4776257"/>
                <a:ext cx="1786318" cy="646331"/>
              </a:xfrm>
              <a:prstGeom prst="rect">
                <a:avLst/>
              </a:prstGeom>
              <a:blipFill>
                <a:blip r:embed="rId5"/>
                <a:stretch>
                  <a:fillRect r="-1296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A9A1FEC1-8EC6-48A0-BFAD-C382BDAA9D9C}"/>
                  </a:ext>
                </a:extLst>
              </p:cNvPr>
              <p:cNvSpPr/>
              <p:nvPr/>
            </p:nvSpPr>
            <p:spPr>
              <a:xfrm>
                <a:off x="7635416" y="4794475"/>
                <a:ext cx="178631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Пол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u-RU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Порог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A9A1FEC1-8EC6-48A0-BFAD-C382BDAA9D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5416" y="4794475"/>
                <a:ext cx="1786318" cy="646331"/>
              </a:xfrm>
              <a:prstGeom prst="rect">
                <a:avLst/>
              </a:prstGeom>
              <a:blipFill>
                <a:blip r:embed="rId6"/>
                <a:stretch>
                  <a:fillRect r="-1017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B1FFAC71-D3E3-4691-82D4-49D6FBF1DA9E}"/>
              </a:ext>
            </a:extLst>
          </p:cNvPr>
          <p:cNvGrpSpPr/>
          <p:nvPr/>
        </p:nvGrpSpPr>
        <p:grpSpPr>
          <a:xfrm>
            <a:off x="4698749" y="4781561"/>
            <a:ext cx="3630441" cy="2144910"/>
            <a:chOff x="4027322" y="3600533"/>
            <a:chExt cx="3826215" cy="1775081"/>
          </a:xfrm>
        </p:grpSpPr>
        <p:sp>
          <p:nvSpPr>
            <p:cNvPr id="17" name="Прямоугольник: скругленные углы 16">
              <a:extLst>
                <a:ext uri="{FF2B5EF4-FFF2-40B4-BE49-F238E27FC236}">
                  <a16:creationId xmlns:a16="http://schemas.microsoft.com/office/drawing/2014/main" id="{C23889E1-3FBE-4EB6-A2E7-20E63462CEF0}"/>
                </a:ext>
              </a:extLst>
            </p:cNvPr>
            <p:cNvSpPr/>
            <p:nvPr/>
          </p:nvSpPr>
          <p:spPr>
            <a:xfrm>
              <a:off x="4909086" y="3600533"/>
              <a:ext cx="1577419" cy="4267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b="1" dirty="0"/>
                <a:t>Время</a:t>
              </a:r>
              <a:r>
                <a:rPr lang="en-US" sz="2000" dirty="0"/>
                <a:t> &lt; 10</a:t>
              </a:r>
              <a:endParaRPr lang="ru-RU" sz="2000" dirty="0"/>
            </a:p>
          </p:txBody>
        </p:sp>
        <p:sp>
          <p:nvSpPr>
            <p:cNvPr id="18" name="Прямоугольник: скругленные углы 17">
              <a:extLst>
                <a:ext uri="{FF2B5EF4-FFF2-40B4-BE49-F238E27FC236}">
                  <a16:creationId xmlns:a16="http://schemas.microsoft.com/office/drawing/2014/main" id="{64E9F4D6-3264-446E-AC14-A5BF659D51CA}"/>
                </a:ext>
              </a:extLst>
            </p:cNvPr>
            <p:cNvSpPr/>
            <p:nvPr/>
          </p:nvSpPr>
          <p:spPr>
            <a:xfrm>
              <a:off x="6209176" y="4244677"/>
              <a:ext cx="1401526" cy="4232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b="1" dirty="0"/>
                <a:t>Пол</a:t>
              </a:r>
              <a:r>
                <a:rPr lang="en-US" sz="2000" b="1" dirty="0"/>
                <a:t> - M</a:t>
              </a:r>
              <a:endParaRPr lang="ru-RU" sz="2000" dirty="0"/>
            </a:p>
          </p:txBody>
        </p:sp>
        <p:sp>
          <p:nvSpPr>
            <p:cNvPr id="19" name="Прямоугольник: скругленные углы 18">
              <a:extLst>
                <a:ext uri="{FF2B5EF4-FFF2-40B4-BE49-F238E27FC236}">
                  <a16:creationId xmlns:a16="http://schemas.microsoft.com/office/drawing/2014/main" id="{A41B2AC2-3C59-4B16-9C4F-8548DA50DA39}"/>
                </a:ext>
              </a:extLst>
            </p:cNvPr>
            <p:cNvSpPr/>
            <p:nvPr/>
          </p:nvSpPr>
          <p:spPr>
            <a:xfrm>
              <a:off x="5503734" y="4994108"/>
              <a:ext cx="1152128" cy="38150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25 $</a:t>
              </a:r>
              <a:endParaRPr lang="ru-RU" sz="2000" b="1" dirty="0"/>
            </a:p>
          </p:txBody>
        </p: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55965384-B854-44E4-8E63-A2A9D2F10C7E}"/>
                </a:ext>
              </a:extLst>
            </p:cNvPr>
            <p:cNvCxnSpPr>
              <a:cxnSpLocks/>
              <a:stCxn id="17" idx="2"/>
              <a:endCxn id="24" idx="0"/>
            </p:cNvCxnSpPr>
            <p:nvPr/>
          </p:nvCxnSpPr>
          <p:spPr>
            <a:xfrm flipH="1">
              <a:off x="4559215" y="4027283"/>
              <a:ext cx="1138580" cy="240381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9601FD53-BD97-4285-A6CA-481296455A96}"/>
                </a:ext>
              </a:extLst>
            </p:cNvPr>
            <p:cNvCxnSpPr>
              <a:cxnSpLocks/>
              <a:stCxn id="17" idx="2"/>
              <a:endCxn id="18" idx="0"/>
            </p:cNvCxnSpPr>
            <p:nvPr/>
          </p:nvCxnSpPr>
          <p:spPr>
            <a:xfrm>
              <a:off x="5697795" y="4027283"/>
              <a:ext cx="1212144" cy="217394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0E0DE524-99B8-4EAA-80C8-CBB62AFD9DE2}"/>
                </a:ext>
              </a:extLst>
            </p:cNvPr>
            <p:cNvCxnSpPr>
              <a:cxnSpLocks/>
              <a:stCxn id="18" idx="2"/>
              <a:endCxn id="19" idx="0"/>
            </p:cNvCxnSpPr>
            <p:nvPr/>
          </p:nvCxnSpPr>
          <p:spPr>
            <a:xfrm flipH="1">
              <a:off x="6079798" y="4667962"/>
              <a:ext cx="830141" cy="326146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>
              <a:extLst>
                <a:ext uri="{FF2B5EF4-FFF2-40B4-BE49-F238E27FC236}">
                  <a16:creationId xmlns:a16="http://schemas.microsoft.com/office/drawing/2014/main" id="{2B83BDBB-2FE4-4A48-B6C2-FAC0153FA3EA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6909939" y="4667962"/>
              <a:ext cx="943598" cy="443231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Прямоугольник: скругленные углы 23">
              <a:extLst>
                <a:ext uri="{FF2B5EF4-FFF2-40B4-BE49-F238E27FC236}">
                  <a16:creationId xmlns:a16="http://schemas.microsoft.com/office/drawing/2014/main" id="{97396227-5978-4C92-89D4-690983FB20C9}"/>
                </a:ext>
              </a:extLst>
            </p:cNvPr>
            <p:cNvSpPr/>
            <p:nvPr/>
          </p:nvSpPr>
          <p:spPr>
            <a:xfrm>
              <a:off x="4027322" y="4267664"/>
              <a:ext cx="1063785" cy="42328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5 $</a:t>
              </a:r>
              <a:endParaRPr lang="ru-RU" sz="2000" b="1" dirty="0"/>
            </a:p>
          </p:txBody>
        </p:sp>
      </p:grpSp>
      <p:pic>
        <p:nvPicPr>
          <p:cNvPr id="25" name="Объект 6">
            <a:extLst>
              <a:ext uri="{FF2B5EF4-FFF2-40B4-BE49-F238E27FC236}">
                <a16:creationId xmlns:a16="http://schemas.microsoft.com/office/drawing/2014/main" id="{7D493511-15B9-4413-907E-2BA851A255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30" y="1946296"/>
            <a:ext cx="5384800" cy="26847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21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4" grpId="0"/>
      <p:bldP spid="1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654401-7F5E-4E10-833C-3532B5114AA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9619" y="1830730"/>
            <a:ext cx="11540386" cy="471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0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EF7BAE-1C98-4753-A63C-8B1125C0EE6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38380" y="1227641"/>
            <a:ext cx="5613066" cy="498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0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sym typeface="Montserrat"/>
              </a:rPr>
              <a:t>Деревья Решений: </a:t>
            </a:r>
            <a:r>
              <a:rPr lang="en-US" sz="2261" b="1" dirty="0">
                <a:solidFill>
                  <a:schemeClr val="bg1"/>
                </a:solidFill>
                <a:latin typeface="Montserrat"/>
                <a:sym typeface="Montserrat"/>
              </a:rPr>
              <a:t>python</a:t>
            </a:r>
            <a:endParaRPr sz="2261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2.06 Деревья Решений</a:t>
            </a:r>
          </a:p>
        </p:txBody>
      </p:sp>
    </p:spTree>
    <p:extLst>
      <p:ext uri="{BB962C8B-B14F-4D97-AF65-F5344CB8AC3E}">
        <p14:creationId xmlns:p14="http://schemas.microsoft.com/office/powerpoint/2010/main" val="4374389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BDAEB61-AC57-4E07-90CB-FDCE5F871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354" y="669167"/>
            <a:ext cx="9505056" cy="82773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Деревья Решений для классификации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2DAB1DE-13BA-4799-B801-31CEE73FC852}"/>
              </a:ext>
            </a:extLst>
          </p:cNvPr>
          <p:cNvSpPr/>
          <p:nvPr/>
        </p:nvSpPr>
        <p:spPr>
          <a:xfrm>
            <a:off x="4399131" y="1280392"/>
            <a:ext cx="3624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Реализация 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473434C-227B-42DB-892B-A18E5B3751AC}"/>
              </a:ext>
            </a:extLst>
          </p:cNvPr>
          <p:cNvSpPr/>
          <p:nvPr/>
        </p:nvSpPr>
        <p:spPr>
          <a:xfrm>
            <a:off x="421320" y="4584447"/>
            <a:ext cx="53463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DT_clf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.fit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y_train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fr-F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52E4FFF-0951-4636-87C2-D1CB5ACC59AB}"/>
              </a:ext>
            </a:extLst>
          </p:cNvPr>
          <p:cNvSpPr/>
          <p:nvPr/>
        </p:nvSpPr>
        <p:spPr>
          <a:xfrm>
            <a:off x="421320" y="5028651"/>
            <a:ext cx="64524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y_predict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= 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DT_clf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.predict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X_test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F8BAD9D-1182-435F-89AF-CC0B980C0449}"/>
              </a:ext>
            </a:extLst>
          </p:cNvPr>
          <p:cNvSpPr/>
          <p:nvPr/>
        </p:nvSpPr>
        <p:spPr>
          <a:xfrm>
            <a:off x="455634" y="5550194"/>
            <a:ext cx="79928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Z = DT_clf.predict_proba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87F2588-34A8-4F90-903B-2B9D300E6403}"/>
              </a:ext>
            </a:extLst>
          </p:cNvPr>
          <p:cNvSpPr/>
          <p:nvPr/>
        </p:nvSpPr>
        <p:spPr>
          <a:xfrm>
            <a:off x="521768" y="1735256"/>
            <a:ext cx="116797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sklearn.tree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DecisionTreeClassifier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D3D4602-41A8-4D8C-B144-ED95A9DECF34}"/>
              </a:ext>
            </a:extLst>
          </p:cNvPr>
          <p:cNvSpPr/>
          <p:nvPr/>
        </p:nvSpPr>
        <p:spPr>
          <a:xfrm>
            <a:off x="513491" y="2238335"/>
            <a:ext cx="62680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DT</a:t>
            </a:r>
            <a:r>
              <a:rPr lang="tr-TR" sz="2400">
                <a:solidFill>
                  <a:srgbClr val="D4D4D4"/>
                </a:solidFill>
                <a:latin typeface="Courier New" panose="02070309020205020404" pitchFamily="49" charset="0"/>
              </a:rPr>
              <a:t>_clf</a:t>
            </a:r>
            <a:r>
              <a:rPr lang="en-US" sz="240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tr-TR" sz="240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40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DecisionTreeClassifier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1E98B5E-ECD1-4E39-A4B3-EDA478BA0CFB}"/>
              </a:ext>
            </a:extLst>
          </p:cNvPr>
          <p:cNvSpPr/>
          <p:nvPr/>
        </p:nvSpPr>
        <p:spPr>
          <a:xfrm>
            <a:off x="1242992" y="2663997"/>
            <a:ext cx="1067162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rgbClr val="D5D5D5"/>
                </a:solidFill>
                <a:latin typeface="Courier New" panose="02070309020205020404" pitchFamily="49" charset="0"/>
              </a:rPr>
              <a:t>DecisionTreeClassifier(ccp_alpha=0.0, class_weight=</a:t>
            </a:r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No</a:t>
            </a:r>
            <a:r>
              <a:rPr lang="tr-TR" sz="2000" dirty="0">
                <a:solidFill>
                  <a:srgbClr val="D5D5D5"/>
                </a:solidFill>
                <a:latin typeface="Courier New" panose="02070309020205020404" pitchFamily="49" charset="0"/>
              </a:rPr>
              <a:t>ne, criterion='gini', max_depth=7, max_features=</a:t>
            </a:r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No</a:t>
            </a:r>
            <a:r>
              <a:rPr lang="tr-TR" sz="2000" dirty="0">
                <a:solidFill>
                  <a:srgbClr val="D5D5D5"/>
                </a:solidFill>
                <a:latin typeface="Courier New" panose="02070309020205020404" pitchFamily="49" charset="0"/>
              </a:rPr>
              <a:t>ne, max_leaf_</a:t>
            </a:r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no</a:t>
            </a:r>
            <a:r>
              <a:rPr lang="tr-TR" sz="2000" dirty="0">
                <a:solidFill>
                  <a:srgbClr val="D5D5D5"/>
                </a:solidFill>
                <a:latin typeface="Courier New" panose="02070309020205020404" pitchFamily="49" charset="0"/>
              </a:rPr>
              <a:t>des=15, min_impurity_decrease=0.0, min_impurity_split=</a:t>
            </a:r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No</a:t>
            </a:r>
            <a:r>
              <a:rPr lang="tr-TR" sz="2000" dirty="0">
                <a:solidFill>
                  <a:srgbClr val="D5D5D5"/>
                </a:solidFill>
                <a:latin typeface="Courier New" panose="02070309020205020404" pitchFamily="49" charset="0"/>
              </a:rPr>
              <a:t>ne, min_samples_leaf=1, min_samples_split=6, min_weight_fraction_leaf=0.0, presort='deprecated', random_state=</a:t>
            </a:r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No</a:t>
            </a:r>
            <a:r>
              <a:rPr lang="tr-TR" sz="2000" dirty="0">
                <a:solidFill>
                  <a:srgbClr val="D5D5D5"/>
                </a:solidFill>
                <a:latin typeface="Courier New" panose="02070309020205020404" pitchFamily="49" charset="0"/>
              </a:rPr>
              <a:t>ne, splitter='best')</a:t>
            </a:r>
            <a:endParaRPr lang="ru-RU" sz="200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CE03516-47A4-4C9E-B4E6-4C5F756E256F}"/>
              </a:ext>
            </a:extLst>
          </p:cNvPr>
          <p:cNvSpPr/>
          <p:nvPr/>
        </p:nvSpPr>
        <p:spPr>
          <a:xfrm>
            <a:off x="455767" y="6021949"/>
            <a:ext cx="51619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DT_clf.feature_importances_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1FE3E18-ABBA-11BE-3040-E0D3A3EAE064}"/>
              </a:ext>
            </a:extLst>
          </p:cNvPr>
          <p:cNvSpPr/>
          <p:nvPr/>
        </p:nvSpPr>
        <p:spPr>
          <a:xfrm>
            <a:off x="8714251" y="5028651"/>
            <a:ext cx="203132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>
                <a:solidFill>
                  <a:srgbClr val="D5D5D5"/>
                </a:solidFill>
                <a:latin typeface="Courier New" panose="02070309020205020404" pitchFamily="49" charset="0"/>
              </a:rPr>
              <a:t>criterion</a:t>
            </a:r>
          </a:p>
          <a:p>
            <a:r>
              <a:rPr lang="it-IT" sz="2000" dirty="0">
                <a:solidFill>
                  <a:srgbClr val="D5D5D5"/>
                </a:solidFill>
                <a:latin typeface="Courier New" panose="02070309020205020404" pitchFamily="49" charset="0"/>
              </a:rPr>
              <a:t>{“gini”,</a:t>
            </a:r>
          </a:p>
          <a:p>
            <a:r>
              <a:rPr lang="it-IT" sz="2000" dirty="0">
                <a:solidFill>
                  <a:srgbClr val="D5D5D5"/>
                </a:solidFill>
                <a:latin typeface="Courier New" panose="02070309020205020404" pitchFamily="49" charset="0"/>
              </a:rPr>
              <a:t> “entropy”,</a:t>
            </a:r>
          </a:p>
          <a:p>
            <a:r>
              <a:rPr lang="it-IT" sz="2000" dirty="0">
                <a:solidFill>
                  <a:srgbClr val="D5D5D5"/>
                </a:solidFill>
                <a:latin typeface="Courier New" panose="02070309020205020404" pitchFamily="49" charset="0"/>
              </a:rPr>
              <a:t> “log_loss”}</a:t>
            </a:r>
            <a:endParaRPr lang="ru-RU" sz="2000" dirty="0">
              <a:solidFill>
                <a:srgbClr val="D5D5D5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53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B6028A8-41C3-4899-B601-09330457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928" y="571897"/>
            <a:ext cx="8496944" cy="82773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Деревья Решений для регрессии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3EB39E8-8C6B-4F40-8C55-F3CEC0C98C98}"/>
              </a:ext>
            </a:extLst>
          </p:cNvPr>
          <p:cNvSpPr/>
          <p:nvPr/>
        </p:nvSpPr>
        <p:spPr>
          <a:xfrm>
            <a:off x="4198313" y="1484295"/>
            <a:ext cx="36247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Реализация 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DC3C39E-899C-4F32-A9EF-40C7025A32F4}"/>
              </a:ext>
            </a:extLst>
          </p:cNvPr>
          <p:cNvSpPr/>
          <p:nvPr/>
        </p:nvSpPr>
        <p:spPr>
          <a:xfrm>
            <a:off x="433846" y="2572705"/>
            <a:ext cx="6150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DT_reg=DecisionTreeRegressor()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BFAB464-A2CB-451C-841E-31CB693ECEAB}"/>
              </a:ext>
            </a:extLst>
          </p:cNvPr>
          <p:cNvSpPr/>
          <p:nvPr/>
        </p:nvSpPr>
        <p:spPr>
          <a:xfrm>
            <a:off x="425825" y="4767705"/>
            <a:ext cx="53463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DT_reg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.fit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y_train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fr-F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A10B791-4DA5-4C6B-9079-996CA9E499B2}"/>
              </a:ext>
            </a:extLst>
          </p:cNvPr>
          <p:cNvSpPr/>
          <p:nvPr/>
        </p:nvSpPr>
        <p:spPr>
          <a:xfrm>
            <a:off x="425825" y="5359346"/>
            <a:ext cx="62680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y_predict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DT_reg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.predict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X_test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5E0B0FE-3C05-481B-8CF5-0B81805D7A9D}"/>
              </a:ext>
            </a:extLst>
          </p:cNvPr>
          <p:cNvSpPr/>
          <p:nvPr/>
        </p:nvSpPr>
        <p:spPr>
          <a:xfrm>
            <a:off x="425826" y="1978952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sklearn.tree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DecisionTreeRegressor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9F5F43A-D43E-49E9-AAF8-EF0BA37F1DCC}"/>
              </a:ext>
            </a:extLst>
          </p:cNvPr>
          <p:cNvSpPr/>
          <p:nvPr/>
        </p:nvSpPr>
        <p:spPr>
          <a:xfrm>
            <a:off x="1070591" y="3006513"/>
            <a:ext cx="1102781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rgbClr val="D5D5D5"/>
                </a:solidFill>
                <a:latin typeface="Courier New" panose="02070309020205020404" pitchFamily="49" charset="0"/>
              </a:rPr>
              <a:t>DecisionTreeRegressor(ccp_alpha=0.0, criterion='mse', max_depth=</a:t>
            </a:r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No</a:t>
            </a:r>
            <a:r>
              <a:rPr lang="tr-TR" sz="2000" dirty="0">
                <a:solidFill>
                  <a:srgbClr val="D5D5D5"/>
                </a:solidFill>
                <a:latin typeface="Courier New" panose="02070309020205020404" pitchFamily="49" charset="0"/>
              </a:rPr>
              <a:t>ne, max_features=</a:t>
            </a:r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No</a:t>
            </a:r>
            <a:r>
              <a:rPr lang="tr-TR" sz="2000" dirty="0">
                <a:solidFill>
                  <a:srgbClr val="D5D5D5"/>
                </a:solidFill>
                <a:latin typeface="Courier New" panose="02070309020205020404" pitchFamily="49" charset="0"/>
              </a:rPr>
              <a:t>ne, max_leaf_</a:t>
            </a:r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no</a:t>
            </a:r>
            <a:r>
              <a:rPr lang="tr-TR" sz="2000" dirty="0">
                <a:solidFill>
                  <a:srgbClr val="D5D5D5"/>
                </a:solidFill>
                <a:latin typeface="Courier New" panose="02070309020205020404" pitchFamily="49" charset="0"/>
              </a:rPr>
              <a:t>des=</a:t>
            </a:r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No</a:t>
            </a:r>
            <a:r>
              <a:rPr lang="tr-TR" sz="2000" dirty="0">
                <a:solidFill>
                  <a:srgbClr val="D5D5D5"/>
                </a:solidFill>
                <a:latin typeface="Courier New" panose="02070309020205020404" pitchFamily="49" charset="0"/>
              </a:rPr>
              <a:t>ne, min_impurity_decrease=0.0, min_impurity_split=</a:t>
            </a:r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No</a:t>
            </a:r>
            <a:r>
              <a:rPr lang="tr-TR" sz="2000" dirty="0">
                <a:solidFill>
                  <a:srgbClr val="D5D5D5"/>
                </a:solidFill>
                <a:latin typeface="Courier New" panose="02070309020205020404" pitchFamily="49" charset="0"/>
              </a:rPr>
              <a:t>ne, min_samples_leaf=1, min_samples_split=2, min_weight_fraction_leaf=0.0, presort='deprecated', random_state=</a:t>
            </a:r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No</a:t>
            </a:r>
            <a:r>
              <a:rPr lang="tr-TR" sz="2000" dirty="0">
                <a:solidFill>
                  <a:srgbClr val="D5D5D5"/>
                </a:solidFill>
                <a:latin typeface="Courier New" panose="02070309020205020404" pitchFamily="49" charset="0"/>
              </a:rPr>
              <a:t>ne, splitter='best')</a:t>
            </a:r>
            <a:endParaRPr lang="ru-RU" sz="20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E66F895-78CC-475A-A3D1-54DB8BB5D163}"/>
              </a:ext>
            </a:extLst>
          </p:cNvPr>
          <p:cNvSpPr/>
          <p:nvPr/>
        </p:nvSpPr>
        <p:spPr>
          <a:xfrm>
            <a:off x="425825" y="6013460"/>
            <a:ext cx="53463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DT_reg.feature_importances_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FDA4508-A037-09D7-D424-9A0637EEDA33}"/>
              </a:ext>
            </a:extLst>
          </p:cNvPr>
          <p:cNvSpPr/>
          <p:nvPr/>
        </p:nvSpPr>
        <p:spPr>
          <a:xfrm>
            <a:off x="7518715" y="4466793"/>
            <a:ext cx="374441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Criterion</a:t>
            </a:r>
          </a:p>
          <a:p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“</a:t>
            </a:r>
            <a:r>
              <a:rPr lang="en-US" sz="2000" dirty="0" err="1">
                <a:solidFill>
                  <a:srgbClr val="D5D5D5"/>
                </a:solidFill>
                <a:latin typeface="Courier New" panose="02070309020205020404" pitchFamily="49" charset="0"/>
              </a:rPr>
              <a:t>squared_error</a:t>
            </a:r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”, </a:t>
            </a:r>
          </a:p>
          <a:p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“</a:t>
            </a:r>
            <a:r>
              <a:rPr lang="en-US" sz="2000" dirty="0" err="1">
                <a:solidFill>
                  <a:srgbClr val="D5D5D5"/>
                </a:solidFill>
                <a:latin typeface="Courier New" panose="02070309020205020404" pitchFamily="49" charset="0"/>
              </a:rPr>
              <a:t>friedman_mse</a:t>
            </a:r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”, </a:t>
            </a:r>
          </a:p>
          <a:p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“</a:t>
            </a:r>
            <a:r>
              <a:rPr lang="en-US" sz="2000" dirty="0" err="1">
                <a:solidFill>
                  <a:srgbClr val="D5D5D5"/>
                </a:solidFill>
                <a:latin typeface="Courier New" panose="02070309020205020404" pitchFamily="49" charset="0"/>
              </a:rPr>
              <a:t>absolute_error</a:t>
            </a:r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”, </a:t>
            </a:r>
          </a:p>
          <a:p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“</a:t>
            </a:r>
            <a:r>
              <a:rPr lang="en-US" sz="2000" dirty="0" err="1">
                <a:solidFill>
                  <a:srgbClr val="D5D5D5"/>
                </a:solidFill>
                <a:latin typeface="Courier New" panose="02070309020205020404" pitchFamily="49" charset="0"/>
              </a:rPr>
              <a:t>poisson</a:t>
            </a:r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”</a:t>
            </a:r>
          </a:p>
          <a:p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}</a:t>
            </a:r>
            <a:endParaRPr lang="ru-RU" sz="2000" dirty="0">
              <a:solidFill>
                <a:srgbClr val="D5D5D5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33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718464-2F90-7EA2-9C9C-47AC14D97E3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3870" y="1234525"/>
            <a:ext cx="11121540" cy="494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82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0717E37-66A7-493F-BC9F-1A0D043CED66}"/>
              </a:ext>
            </a:extLst>
          </p:cNvPr>
          <p:cNvSpPr/>
          <p:nvPr/>
        </p:nvSpPr>
        <p:spPr>
          <a:xfrm>
            <a:off x="438654" y="1813291"/>
            <a:ext cx="113052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Перед обучением </a:t>
            </a:r>
            <a:r>
              <a:rPr lang="ru-RU" sz="24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сбалансируйте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набор данных, чтобы дерево не смещалось в сторону </a:t>
            </a:r>
            <a:r>
              <a:rPr lang="ru-RU" sz="24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доминирующих классов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en-US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C1E0645-3374-43A9-A212-AB50FF3FC27F}"/>
              </a:ext>
            </a:extLst>
          </p:cNvPr>
          <p:cNvSpPr/>
          <p:nvPr/>
        </p:nvSpPr>
        <p:spPr>
          <a:xfrm>
            <a:off x="385071" y="3208690"/>
            <a:ext cx="114694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Балансировка классов может быть выполнена путем взятия одинаковых </a:t>
            </a:r>
            <a:r>
              <a:rPr lang="ru-RU" sz="24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подвыборок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для каждого класса или</a:t>
            </a:r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путем нормирования </a:t>
            </a:r>
            <a:r>
              <a:rPr lang="ru-RU" sz="24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весов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для каждого класса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AD81E2-6B42-1057-3CCE-69F836763D88}"/>
              </a:ext>
            </a:extLst>
          </p:cNvPr>
          <p:cNvSpPr txBox="1"/>
          <p:nvPr/>
        </p:nvSpPr>
        <p:spPr>
          <a:xfrm>
            <a:off x="2808514" y="5320124"/>
            <a:ext cx="60835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2800" dirty="0">
                <a:solidFill>
                  <a:srgbClr val="D5D5D5"/>
                </a:solidFill>
                <a:latin typeface="Courier New" panose="02070309020205020404" pitchFamily="49" charset="0"/>
              </a:rPr>
              <a:t>class_weight=</a:t>
            </a:r>
            <a:r>
              <a:rPr lang="en-US" sz="2800" dirty="0">
                <a:solidFill>
                  <a:srgbClr val="D5D5D5"/>
                </a:solidFill>
                <a:latin typeface="Courier New" panose="02070309020205020404" pitchFamily="49" charset="0"/>
              </a:rPr>
              <a:t>{0:1, 1:2}</a:t>
            </a:r>
            <a:endParaRPr lang="ru-RU" sz="28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1BE0D2C-B35E-A48A-9934-B6E7AB226729}"/>
              </a:ext>
            </a:extLst>
          </p:cNvPr>
          <p:cNvSpPr/>
          <p:nvPr/>
        </p:nvSpPr>
        <p:spPr>
          <a:xfrm>
            <a:off x="335360" y="653234"/>
            <a:ext cx="117936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i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Что можно настроить, чтобы избежать переобучения</a:t>
            </a:r>
            <a:endParaRPr lang="en-US" sz="3200" i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24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Ранее в Мат Основах 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ML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87CE6F5-9A31-2710-59DF-77097AA51A9C}"/>
              </a:ext>
            </a:extLst>
          </p:cNvPr>
          <p:cNvSpPr/>
          <p:nvPr/>
        </p:nvSpPr>
        <p:spPr>
          <a:xfrm>
            <a:off x="785058" y="1255348"/>
            <a:ext cx="10840351" cy="5463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/>
                <a:sym typeface="Montserrat"/>
              </a:rPr>
              <a:t>Метод Опорных Векторов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Линейное Разделение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Максимизация зазора между опорными векторами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Soft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Margin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(немного можно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сочкануть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) и Hard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Margin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(нет права на ошибку)</a:t>
            </a:r>
          </a:p>
          <a:p>
            <a:pPr marL="478764" indent="-380019">
              <a:lnSpc>
                <a:spcPct val="115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tr-TR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Kernel Trick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Ядро преобразования в многомерное пространство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Когда линейное разделение не работает добавляем много признаков и верим в линейное разделение</a:t>
            </a:r>
          </a:p>
          <a:p>
            <a:pPr marL="478764" indent="-380019">
              <a:lnSpc>
                <a:spcPct val="115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/>
                <a:sym typeface="Montserrat"/>
              </a:rPr>
              <a:t>Метод Опорных Векторов Регрессия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Линейная Функция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Минимизация зазора между опорными векторами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Soft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Margin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и Hard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Margin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,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Kernel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Trick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/>
                <a:sym typeface="Montserrat"/>
              </a:rPr>
              <a:t>Ядерный Метод Главных Компонент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Kernel Trick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????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Profit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890D9CF-4B45-AEAE-83F8-1D1A03295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7887" y="4318160"/>
            <a:ext cx="3951881" cy="225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1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72282EC-3DE2-4D7A-8161-F4C8A5B34283}"/>
              </a:ext>
            </a:extLst>
          </p:cNvPr>
          <p:cNvSpPr/>
          <p:nvPr/>
        </p:nvSpPr>
        <p:spPr>
          <a:xfrm>
            <a:off x="335360" y="653234"/>
            <a:ext cx="117936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i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Что можно настроить, чтобы избежать переобучения</a:t>
            </a:r>
            <a:endParaRPr lang="en-US" sz="3200" i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FB1D290-1E29-49FF-AF33-EA66C9621240}"/>
              </a:ext>
            </a:extLst>
          </p:cNvPr>
          <p:cNvSpPr/>
          <p:nvPr/>
        </p:nvSpPr>
        <p:spPr>
          <a:xfrm>
            <a:off x="335360" y="1627344"/>
            <a:ext cx="95737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Используйте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rgbClr val="DCDCDC"/>
                </a:solidFill>
                <a:latin typeface="Courier New" panose="02070309020205020404" pitchFamily="49" charset="0"/>
              </a:rPr>
              <a:t>max_depth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(максимальное количество разбиений решений в дереве), чтобы контролировать размер дерева для предотвращения переобучения</a:t>
            </a:r>
            <a:endParaRPr lang="en-US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247AA46-FC65-4E35-A493-B1B9FCA1D13D}"/>
              </a:ext>
            </a:extLst>
          </p:cNvPr>
          <p:cNvSpPr/>
          <p:nvPr/>
        </p:nvSpPr>
        <p:spPr>
          <a:xfrm>
            <a:off x="335360" y="3881990"/>
            <a:ext cx="103741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Используйте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rgbClr val="DCDCDC"/>
                </a:solidFill>
                <a:latin typeface="Courier New" panose="02070309020205020404" pitchFamily="49" charset="0"/>
              </a:rPr>
              <a:t>min_samples_split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или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rgbClr val="DCDCDC"/>
                </a:solidFill>
                <a:latin typeface="Courier New" panose="02070309020205020404" pitchFamily="49" charset="0"/>
              </a:rPr>
              <a:t>min_samples_leaf</a:t>
            </a:r>
            <a:r>
              <a:rPr lang="ru-RU" sz="2000" dirty="0">
                <a:solidFill>
                  <a:srgbClr val="DCDCDC"/>
                </a:solidFill>
                <a:latin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для того чтобы обеспечить принятие решений достаточно большим числом примеров</a:t>
            </a:r>
            <a:endParaRPr lang="en-US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A5B5C38-F9EC-0DAA-1058-6F087136C981}"/>
              </a:ext>
            </a:extLst>
          </p:cNvPr>
          <p:cNvSpPr/>
          <p:nvPr/>
        </p:nvSpPr>
        <p:spPr>
          <a:xfrm>
            <a:off x="318395" y="2963419"/>
            <a:ext cx="118275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Альтернативно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rgbClr val="DCDCDC"/>
                </a:solidFill>
                <a:latin typeface="Courier New" panose="02070309020205020404" pitchFamily="49" charset="0"/>
              </a:rPr>
              <a:t>max_leaf_nodes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(максимальное количество листьев)</a:t>
            </a:r>
            <a:endParaRPr lang="en-US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D2BE0CB-5AD9-4EA3-44B1-9A2A7492A14C}"/>
              </a:ext>
            </a:extLst>
          </p:cNvPr>
          <p:cNvSpPr/>
          <p:nvPr/>
        </p:nvSpPr>
        <p:spPr>
          <a:xfrm>
            <a:off x="301431" y="5261710"/>
            <a:ext cx="107291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Очень маленькое число обычно означает, что дерево переобучится, в то время как большое число ограничивает возможности дерева для изучения данных</a:t>
            </a:r>
            <a:endParaRPr lang="en-US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37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/>
      <p:bldP spid="4" grpId="0"/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72282EC-3DE2-4D7A-8161-F4C8A5B34283}"/>
              </a:ext>
            </a:extLst>
          </p:cNvPr>
          <p:cNvSpPr/>
          <p:nvPr/>
        </p:nvSpPr>
        <p:spPr>
          <a:xfrm>
            <a:off x="1735494" y="653234"/>
            <a:ext cx="78062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Обрезка (</a:t>
            </a: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Pruning</a:t>
            </a: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Регуляризация</a:t>
            </a: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что-то вроде</a:t>
            </a: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9BA5DC0-4F4F-953C-83CE-2F51A43F704B}"/>
              </a:ext>
            </a:extLst>
          </p:cNvPr>
          <p:cNvGrpSpPr/>
          <p:nvPr/>
        </p:nvGrpSpPr>
        <p:grpSpPr>
          <a:xfrm>
            <a:off x="6730084" y="2396866"/>
            <a:ext cx="5328592" cy="3259478"/>
            <a:chOff x="3119478" y="3600739"/>
            <a:chExt cx="5680712" cy="2697473"/>
          </a:xfrm>
        </p:grpSpPr>
        <p:cxnSp>
          <p:nvCxnSpPr>
            <p:cNvPr id="3" name="Прямая со стрелкой 2">
              <a:extLst>
                <a:ext uri="{FF2B5EF4-FFF2-40B4-BE49-F238E27FC236}">
                  <a16:creationId xmlns:a16="http://schemas.microsoft.com/office/drawing/2014/main" id="{5FE76A2A-40FA-6CBF-46B0-9DDDC217FD82}"/>
                </a:ext>
              </a:extLst>
            </p:cNvPr>
            <p:cNvCxnSpPr>
              <a:cxnSpLocks/>
              <a:stCxn id="17" idx="2"/>
              <a:endCxn id="16" idx="0"/>
            </p:cNvCxnSpPr>
            <p:nvPr/>
          </p:nvCxnSpPr>
          <p:spPr>
            <a:xfrm>
              <a:off x="4271606" y="4682308"/>
              <a:ext cx="822452" cy="41345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Прямоугольник: скругленные углы 5">
              <a:extLst>
                <a:ext uri="{FF2B5EF4-FFF2-40B4-BE49-F238E27FC236}">
                  <a16:creationId xmlns:a16="http://schemas.microsoft.com/office/drawing/2014/main" id="{D9ACB1CB-352D-3A0E-2499-37B7AAACD855}"/>
                </a:ext>
              </a:extLst>
            </p:cNvPr>
            <p:cNvSpPr/>
            <p:nvPr/>
          </p:nvSpPr>
          <p:spPr>
            <a:xfrm>
              <a:off x="5040052" y="3600739"/>
              <a:ext cx="1152128" cy="4267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sp>
          <p:nvSpPr>
            <p:cNvPr id="10" name="Прямоугольник: скругленные углы 9">
              <a:extLst>
                <a:ext uri="{FF2B5EF4-FFF2-40B4-BE49-F238E27FC236}">
                  <a16:creationId xmlns:a16="http://schemas.microsoft.com/office/drawing/2014/main" id="{6BE924B7-C612-2EF2-C39B-1629FCF23006}"/>
                </a:ext>
              </a:extLst>
            </p:cNvPr>
            <p:cNvSpPr/>
            <p:nvPr/>
          </p:nvSpPr>
          <p:spPr>
            <a:xfrm>
              <a:off x="6537332" y="4339961"/>
              <a:ext cx="1044116" cy="4232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sp>
          <p:nvSpPr>
            <p:cNvPr id="11" name="Прямоугольник: скругленные углы 10">
              <a:extLst>
                <a:ext uri="{FF2B5EF4-FFF2-40B4-BE49-F238E27FC236}">
                  <a16:creationId xmlns:a16="http://schemas.microsoft.com/office/drawing/2014/main" id="{5695C4EF-F22E-8BD7-E52B-9B341D3FA845}"/>
                </a:ext>
              </a:extLst>
            </p:cNvPr>
            <p:cNvSpPr/>
            <p:nvPr/>
          </p:nvSpPr>
          <p:spPr>
            <a:xfrm>
              <a:off x="5734548" y="5101712"/>
              <a:ext cx="1152128" cy="38150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CF67D3ED-F34C-ABE6-4148-3E5B04204FA4}"/>
                </a:ext>
              </a:extLst>
            </p:cNvPr>
            <p:cNvCxnSpPr>
              <a:cxnSpLocks/>
              <a:stCxn id="6" idx="2"/>
              <a:endCxn id="17" idx="0"/>
            </p:cNvCxnSpPr>
            <p:nvPr/>
          </p:nvCxnSpPr>
          <p:spPr>
            <a:xfrm flipH="1">
              <a:off x="4271606" y="4027489"/>
              <a:ext cx="1344510" cy="231534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CF9D7E88-96A8-7F98-859F-2864F87032E5}"/>
                </a:ext>
              </a:extLst>
            </p:cNvPr>
            <p:cNvCxnSpPr>
              <a:cxnSpLocks/>
              <a:stCxn id="6" idx="2"/>
              <a:endCxn id="10" idx="0"/>
            </p:cNvCxnSpPr>
            <p:nvPr/>
          </p:nvCxnSpPr>
          <p:spPr>
            <a:xfrm>
              <a:off x="5616116" y="4027489"/>
              <a:ext cx="1443274" cy="312472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D5AC89C0-3F88-7418-045E-A44A690BB8FB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 flipH="1">
              <a:off x="6310612" y="4763246"/>
              <a:ext cx="748778" cy="338466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B4973824-430B-1D76-2D35-17FF518DB8E8}"/>
                </a:ext>
              </a:extLst>
            </p:cNvPr>
            <p:cNvCxnSpPr>
              <a:cxnSpLocks/>
              <a:stCxn id="10" idx="2"/>
              <a:endCxn id="19" idx="0"/>
            </p:cNvCxnSpPr>
            <p:nvPr/>
          </p:nvCxnSpPr>
          <p:spPr>
            <a:xfrm>
              <a:off x="7059390" y="4763246"/>
              <a:ext cx="615451" cy="347947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Прямоугольник: скругленные углы 15">
              <a:extLst>
                <a:ext uri="{FF2B5EF4-FFF2-40B4-BE49-F238E27FC236}">
                  <a16:creationId xmlns:a16="http://schemas.microsoft.com/office/drawing/2014/main" id="{B24C675F-8764-22E7-97D3-1D97FDEC3587}"/>
                </a:ext>
              </a:extLst>
            </p:cNvPr>
            <p:cNvSpPr/>
            <p:nvPr/>
          </p:nvSpPr>
          <p:spPr>
            <a:xfrm>
              <a:off x="4572000" y="5095766"/>
              <a:ext cx="1044116" cy="42328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sp>
          <p:nvSpPr>
            <p:cNvPr id="17" name="Прямоугольник: скругленные углы 16">
              <a:extLst>
                <a:ext uri="{FF2B5EF4-FFF2-40B4-BE49-F238E27FC236}">
                  <a16:creationId xmlns:a16="http://schemas.microsoft.com/office/drawing/2014/main" id="{75108D65-8BC5-0797-DB8B-4B932267CFAE}"/>
                </a:ext>
              </a:extLst>
            </p:cNvPr>
            <p:cNvSpPr/>
            <p:nvPr/>
          </p:nvSpPr>
          <p:spPr>
            <a:xfrm>
              <a:off x="3749548" y="4259023"/>
              <a:ext cx="1044116" cy="4232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sp>
          <p:nvSpPr>
            <p:cNvPr id="18" name="Прямоугольник: скругленные углы 17">
              <a:extLst>
                <a:ext uri="{FF2B5EF4-FFF2-40B4-BE49-F238E27FC236}">
                  <a16:creationId xmlns:a16="http://schemas.microsoft.com/office/drawing/2014/main" id="{1EE344CC-0BC4-6022-1326-92AD7A16E36A}"/>
                </a:ext>
              </a:extLst>
            </p:cNvPr>
            <p:cNvSpPr/>
            <p:nvPr/>
          </p:nvSpPr>
          <p:spPr>
            <a:xfrm>
              <a:off x="3119478" y="5137008"/>
              <a:ext cx="1152128" cy="38150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sp>
          <p:nvSpPr>
            <p:cNvPr id="19" name="Прямоугольник: скругленные углы 18">
              <a:extLst>
                <a:ext uri="{FF2B5EF4-FFF2-40B4-BE49-F238E27FC236}">
                  <a16:creationId xmlns:a16="http://schemas.microsoft.com/office/drawing/2014/main" id="{77EFDD9B-4873-04CA-1B15-5D36CB0B0805}"/>
                </a:ext>
              </a:extLst>
            </p:cNvPr>
            <p:cNvSpPr/>
            <p:nvPr/>
          </p:nvSpPr>
          <p:spPr>
            <a:xfrm>
              <a:off x="7152783" y="5111193"/>
              <a:ext cx="1044116" cy="4232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sp>
          <p:nvSpPr>
            <p:cNvPr id="20" name="Прямоугольник: скругленные углы 19">
              <a:extLst>
                <a:ext uri="{FF2B5EF4-FFF2-40B4-BE49-F238E27FC236}">
                  <a16:creationId xmlns:a16="http://schemas.microsoft.com/office/drawing/2014/main" id="{80EF2021-40E6-A3EF-A583-D809B835E860}"/>
                </a:ext>
              </a:extLst>
            </p:cNvPr>
            <p:cNvSpPr/>
            <p:nvPr/>
          </p:nvSpPr>
          <p:spPr>
            <a:xfrm>
              <a:off x="6703951" y="5916706"/>
              <a:ext cx="897664" cy="38150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sp>
          <p:nvSpPr>
            <p:cNvPr id="21" name="Прямоугольник: скругленные углы 20">
              <a:extLst>
                <a:ext uri="{FF2B5EF4-FFF2-40B4-BE49-F238E27FC236}">
                  <a16:creationId xmlns:a16="http://schemas.microsoft.com/office/drawing/2014/main" id="{992368F5-21DB-28C5-4D24-956472B26819}"/>
                </a:ext>
              </a:extLst>
            </p:cNvPr>
            <p:cNvSpPr/>
            <p:nvPr/>
          </p:nvSpPr>
          <p:spPr>
            <a:xfrm>
              <a:off x="7902526" y="5916706"/>
              <a:ext cx="897664" cy="38150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437E86F5-6ADD-30BD-552A-435A1F4D14B2}"/>
                </a:ext>
              </a:extLst>
            </p:cNvPr>
            <p:cNvCxnSpPr>
              <a:cxnSpLocks/>
              <a:stCxn id="19" idx="2"/>
              <a:endCxn id="20" idx="0"/>
            </p:cNvCxnSpPr>
            <p:nvPr/>
          </p:nvCxnSpPr>
          <p:spPr>
            <a:xfrm flipH="1">
              <a:off x="7152783" y="5534478"/>
              <a:ext cx="522058" cy="38222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>
              <a:extLst>
                <a:ext uri="{FF2B5EF4-FFF2-40B4-BE49-F238E27FC236}">
                  <a16:creationId xmlns:a16="http://schemas.microsoft.com/office/drawing/2014/main" id="{D200F8AE-B093-8DBD-FAC7-6052BE82842C}"/>
                </a:ext>
              </a:extLst>
            </p:cNvPr>
            <p:cNvCxnSpPr>
              <a:cxnSpLocks/>
              <a:stCxn id="19" idx="2"/>
              <a:endCxn id="21" idx="0"/>
            </p:cNvCxnSpPr>
            <p:nvPr/>
          </p:nvCxnSpPr>
          <p:spPr>
            <a:xfrm>
              <a:off x="7674841" y="5534478"/>
              <a:ext cx="676517" cy="38222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 стрелкой 23">
              <a:extLst>
                <a:ext uri="{FF2B5EF4-FFF2-40B4-BE49-F238E27FC236}">
                  <a16:creationId xmlns:a16="http://schemas.microsoft.com/office/drawing/2014/main" id="{8A69D51E-BA84-39AC-59F6-D49F8FBBCABD}"/>
                </a:ext>
              </a:extLst>
            </p:cNvPr>
            <p:cNvCxnSpPr>
              <a:cxnSpLocks/>
              <a:stCxn id="17" idx="2"/>
              <a:endCxn id="18" idx="0"/>
            </p:cNvCxnSpPr>
            <p:nvPr/>
          </p:nvCxnSpPr>
          <p:spPr>
            <a:xfrm flipH="1">
              <a:off x="3695542" y="4682308"/>
              <a:ext cx="576064" cy="45470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Знак умножения 24">
            <a:extLst>
              <a:ext uri="{FF2B5EF4-FFF2-40B4-BE49-F238E27FC236}">
                <a16:creationId xmlns:a16="http://schemas.microsoft.com/office/drawing/2014/main" id="{A51D86F8-208F-5BC8-9036-7BC233B53265}"/>
              </a:ext>
            </a:extLst>
          </p:cNvPr>
          <p:cNvSpPr/>
          <p:nvPr/>
        </p:nvSpPr>
        <p:spPr>
          <a:xfrm>
            <a:off x="7451647" y="2689462"/>
            <a:ext cx="956659" cy="813574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Знак умножения 25">
            <a:extLst>
              <a:ext uri="{FF2B5EF4-FFF2-40B4-BE49-F238E27FC236}">
                <a16:creationId xmlns:a16="http://schemas.microsoft.com/office/drawing/2014/main" id="{A5D35F9B-1597-70AB-2630-A0949C3AFB65}"/>
              </a:ext>
            </a:extLst>
          </p:cNvPr>
          <p:cNvSpPr/>
          <p:nvPr/>
        </p:nvSpPr>
        <p:spPr>
          <a:xfrm>
            <a:off x="10388795" y="3766950"/>
            <a:ext cx="1049041" cy="834497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2C41B229-76A8-E474-FDBF-4FD2C9846637}"/>
              </a:ext>
            </a:extLst>
          </p:cNvPr>
          <p:cNvSpPr/>
          <p:nvPr/>
        </p:nvSpPr>
        <p:spPr>
          <a:xfrm>
            <a:off x="191344" y="2564904"/>
            <a:ext cx="611353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При таком подходе дерево сначала строится до максимальной глубины, а затем постепенно, снизу вверх, удаляются некоторые узлы дерева путем сравнения качества дерева с этим узлом решения и без него.</a:t>
            </a:r>
          </a:p>
        </p:txBody>
      </p:sp>
    </p:spTree>
    <p:extLst>
      <p:ext uri="{BB962C8B-B14F-4D97-AF65-F5344CB8AC3E}">
        <p14:creationId xmlns:p14="http://schemas.microsoft.com/office/powerpoint/2010/main" val="2694196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5" grpId="0" animBg="1"/>
      <p:bldP spid="2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BDAEB61-AC57-4E07-90CB-FDCE5F871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354" y="669167"/>
            <a:ext cx="9505056" cy="82773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Деревья Решений для классификации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2DAB1DE-13BA-4799-B801-31CEE73FC852}"/>
              </a:ext>
            </a:extLst>
          </p:cNvPr>
          <p:cNvSpPr/>
          <p:nvPr/>
        </p:nvSpPr>
        <p:spPr>
          <a:xfrm>
            <a:off x="4399131" y="1280392"/>
            <a:ext cx="3624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Реализация 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EB22D04-D1E6-1A37-9E2C-7FBB3CCC5BCD}"/>
              </a:ext>
            </a:extLst>
          </p:cNvPr>
          <p:cNvSpPr/>
          <p:nvPr/>
        </p:nvSpPr>
        <p:spPr>
          <a:xfrm>
            <a:off x="335360" y="2573747"/>
            <a:ext cx="1225577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DT_clf=DecisionTreeClassifier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sz="24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endParaRPr lang="tr-TR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path = DT_clf.cost_complexity_pruning_path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y_train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ccp_alphas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impurities = path.ccp_alphas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path.impurities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1E007C7-7622-13D2-8060-7F8302FB6C41}"/>
              </a:ext>
            </a:extLst>
          </p:cNvPr>
          <p:cNvSpPr/>
          <p:nvPr/>
        </p:nvSpPr>
        <p:spPr>
          <a:xfrm>
            <a:off x="335360" y="4365104"/>
            <a:ext cx="123853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parameters = 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{</a:t>
            </a:r>
            <a:r>
              <a:rPr lang="tr-TR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'ccp_alpha'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ccp_alphas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[:</a:t>
            </a:r>
            <a:r>
              <a:rPr lang="tr-T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-1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]}</a:t>
            </a:r>
            <a:endParaRPr lang="tr-TR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200" dirty="0">
                <a:solidFill>
                  <a:srgbClr val="D4D4D4"/>
                </a:solidFill>
                <a:latin typeface="Courier New" panose="02070309020205020404" pitchFamily="49" charset="0"/>
              </a:rPr>
              <a:t/>
            </a:r>
            <a:br>
              <a:rPr lang="tr-TR" sz="2200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r>
              <a:rPr lang="tr-TR" sz="2200" dirty="0">
                <a:solidFill>
                  <a:srgbClr val="D4D4D4"/>
                </a:solidFill>
                <a:latin typeface="Courier New" panose="02070309020205020404" pitchFamily="49" charset="0"/>
              </a:rPr>
              <a:t>DT_clf_search = GridSearchCV</a:t>
            </a:r>
            <a:r>
              <a:rPr lang="tr-TR" sz="22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200" dirty="0">
                <a:solidFill>
                  <a:srgbClr val="D4D4D4"/>
                </a:solidFill>
                <a:latin typeface="Courier New" panose="02070309020205020404" pitchFamily="49" charset="0"/>
              </a:rPr>
              <a:t>estimator = DecisionTreeClassifier</a:t>
            </a:r>
            <a:r>
              <a:rPr lang="tr-TR" sz="2200" dirty="0">
                <a:solidFill>
                  <a:srgbClr val="DCDCDC"/>
                </a:solidFill>
                <a:latin typeface="Courier New" panose="02070309020205020404" pitchFamily="49" charset="0"/>
              </a:rPr>
              <a:t>(),</a:t>
            </a:r>
            <a:endParaRPr lang="tr-TR" sz="22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200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 param_grid=parameters </a:t>
            </a:r>
            <a:r>
              <a:rPr lang="tr-TR" sz="22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200" dirty="0">
                <a:solidFill>
                  <a:srgbClr val="D4D4D4"/>
                </a:solidFill>
                <a:latin typeface="Courier New" panose="02070309020205020404" pitchFamily="49" charset="0"/>
              </a:rPr>
              <a:t>cv=StratifiedKFold</a:t>
            </a:r>
            <a:r>
              <a:rPr lang="tr-TR" sz="22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200" dirty="0">
                <a:solidFill>
                  <a:srgbClr val="D4D4D4"/>
                </a:solidFill>
                <a:latin typeface="Courier New" panose="02070309020205020404" pitchFamily="49" charset="0"/>
              </a:rPr>
              <a:t>n_splits=</a:t>
            </a:r>
            <a:r>
              <a:rPr lang="tr-TR" sz="2200" dirty="0">
                <a:solidFill>
                  <a:srgbClr val="B5CEA8"/>
                </a:solidFill>
                <a:latin typeface="Courier New" panose="02070309020205020404" pitchFamily="49" charset="0"/>
              </a:rPr>
              <a:t>5</a:t>
            </a:r>
            <a:r>
              <a:rPr lang="tr-TR" sz="2200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tr-TR" sz="22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259FD5D-9B3E-1318-3CBE-AB18E38CF471}"/>
              </a:ext>
            </a:extLst>
          </p:cNvPr>
          <p:cNvSpPr/>
          <p:nvPr/>
        </p:nvSpPr>
        <p:spPr>
          <a:xfrm>
            <a:off x="335360" y="6021288"/>
            <a:ext cx="77428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DT_clf_best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DT_clf_search.best_estimator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9B7A845-A89E-7B72-9935-80E2BCA5E06C}"/>
              </a:ext>
            </a:extLst>
          </p:cNvPr>
          <p:cNvSpPr/>
          <p:nvPr/>
        </p:nvSpPr>
        <p:spPr>
          <a:xfrm>
            <a:off x="263352" y="1628800"/>
            <a:ext cx="117326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sklearn.model_selection </a:t>
            </a:r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GridSearchCV</a:t>
            </a:r>
          </a:p>
          <a:p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sklearn.model_selection </a:t>
            </a:r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StratifiedKFold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21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D1873BE-F9AE-4E24-BE14-3A06A7091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093" y="394721"/>
            <a:ext cx="9217024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Деревья Решений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BDD7852-2957-48B6-AAF1-3F14237C182F}"/>
              </a:ext>
            </a:extLst>
          </p:cNvPr>
          <p:cNvSpPr txBox="1">
            <a:spLocks/>
          </p:cNvSpPr>
          <p:nvPr/>
        </p:nvSpPr>
        <p:spPr>
          <a:xfrm>
            <a:off x="1895974" y="9098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S.W.O.T.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7E6A99C-4FFA-6938-1D4B-131BA3C7E7CA}"/>
              </a:ext>
            </a:extLst>
          </p:cNvPr>
          <p:cNvSpPr/>
          <p:nvPr/>
        </p:nvSpPr>
        <p:spPr>
          <a:xfrm>
            <a:off x="36812" y="876201"/>
            <a:ext cx="12169352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Сильные Стороны</a:t>
            </a:r>
            <a:endParaRPr lang="en-US" sz="24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Легко объясняется 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работает со многими классами и нелинейными данными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Поддержка разных типов данных (категориальных* и числовых)</a:t>
            </a:r>
          </a:p>
          <a:p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							* в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scikit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-learn </a:t>
            </a: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есть нюанс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Слабые Стороны</a:t>
            </a:r>
            <a:endParaRPr lang="en-US" sz="24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Небольшое изменение данных может привести к большому изменению структуры оптимального дерева решений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Для регрессии почти нельзя предсказывать линейные (наклонными) и плавные зависимости</a:t>
            </a:r>
          </a:p>
          <a:p>
            <a:r>
              <a:rPr lang="ru-RU" sz="24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Возможности</a:t>
            </a:r>
            <a:endParaRPr lang="en-US" sz="24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Отбор </a:t>
            </a:r>
            <a:r>
              <a:rPr lang="ru-RU" sz="240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значимых признаков</a:t>
            </a:r>
            <a:endParaRPr lang="ru-RU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База для ансамблей)</a:t>
            </a:r>
            <a:endParaRPr lang="en-US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Неприятности</a:t>
            </a:r>
            <a:endParaRPr lang="en-US" sz="24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Легко переобучить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Нужно отслеживать </a:t>
            </a:r>
            <a:r>
              <a:rPr lang="ru-RU" sz="24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гиперпараметры</a:t>
            </a:r>
            <a:endParaRPr lang="ru-RU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256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792162" y="1454953"/>
            <a:ext cx="10655300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en-US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Google </a:t>
            </a:r>
            <a:r>
              <a:rPr lang="en-US" sz="3990" b="1" dirty="0" err="1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Golab</a:t>
            </a:r>
            <a:endParaRPr lang="en-US" sz="399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89B7A7-BAF1-4B3E-B686-D005E9334873}"/>
              </a:ext>
            </a:extLst>
          </p:cNvPr>
          <p:cNvSpPr txBox="1"/>
          <p:nvPr/>
        </p:nvSpPr>
        <p:spPr>
          <a:xfrm>
            <a:off x="2002104" y="2943215"/>
            <a:ext cx="82965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dirty="0">
                <a:hlinkClick r:id="rId4"/>
              </a:rPr>
              <a:t>https://colab.research.google.com/drive/1gNu1CawE2qXUFJJbMTSFNeEYEWkQunxd?usp=sharing</a:t>
            </a:r>
            <a:r>
              <a:rPr lang="ru-RU" sz="280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B957C4-0B90-4156-8D6F-077A105A2FAB}"/>
              </a:ext>
            </a:extLst>
          </p:cNvPr>
          <p:cNvSpPr txBox="1"/>
          <p:nvPr/>
        </p:nvSpPr>
        <p:spPr>
          <a:xfrm>
            <a:off x="1028700" y="2378747"/>
            <a:ext cx="87858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b="1" dirty="0">
                <a:latin typeface="Montserrat" panose="00000500000000000000" pitchFamily="2" charset="-52"/>
              </a:rPr>
              <a:t>Sklearn Car Moldova SE</a:t>
            </a:r>
            <a:endParaRPr lang="ru-RU" sz="2800" b="1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03003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sym typeface="Montserrat"/>
              </a:rPr>
              <a:t>Деревья Решений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sym typeface="Montserrat"/>
              </a:rPr>
              <a:t>Рефлексия</a:t>
            </a:r>
            <a:endParaRPr sz="2261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2.06 Деревья Решений</a:t>
            </a:r>
          </a:p>
        </p:txBody>
      </p:sp>
    </p:spTree>
    <p:extLst>
      <p:ext uri="{BB962C8B-B14F-4D97-AF65-F5344CB8AC3E}">
        <p14:creationId xmlns:p14="http://schemas.microsoft.com/office/powerpoint/2010/main" val="8424044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2EAB69D4-9C80-8BEB-8299-A816815391D8}"/>
              </a:ext>
            </a:extLst>
          </p:cNvPr>
          <p:cNvSpPr/>
          <p:nvPr/>
        </p:nvSpPr>
        <p:spPr>
          <a:xfrm>
            <a:off x="3677697" y="589718"/>
            <a:ext cx="4657411" cy="9337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Классические Методы Машинного обучения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BAEA3320-27B6-87DC-4BE5-C49A542D491B}"/>
              </a:ext>
            </a:extLst>
          </p:cNvPr>
          <p:cNvSpPr/>
          <p:nvPr/>
        </p:nvSpPr>
        <p:spPr>
          <a:xfrm>
            <a:off x="2159514" y="1545831"/>
            <a:ext cx="2808514" cy="947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Обучение с учителем</a:t>
            </a: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B8A0A261-3F83-EDD1-823F-BC6F6A0078CB}"/>
              </a:ext>
            </a:extLst>
          </p:cNvPr>
          <p:cNvSpPr/>
          <p:nvPr/>
        </p:nvSpPr>
        <p:spPr>
          <a:xfrm>
            <a:off x="7271599" y="1521523"/>
            <a:ext cx="2736560" cy="706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Обучение без учителя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9D904-DB12-9B00-A912-208907FDFE5F}"/>
              </a:ext>
            </a:extLst>
          </p:cNvPr>
          <p:cNvSpPr txBox="1"/>
          <p:nvPr/>
        </p:nvSpPr>
        <p:spPr>
          <a:xfrm>
            <a:off x="8756603" y="1032693"/>
            <a:ext cx="1742785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Есть данные</a:t>
            </a: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A432FEDB-5260-BD7D-34CB-8755CB8CA5C4}"/>
              </a:ext>
            </a:extLst>
          </p:cNvPr>
          <p:cNvCxnSpPr>
            <a:cxnSpLocks/>
            <a:stCxn id="2" idx="3"/>
            <a:endCxn id="3" idx="0"/>
          </p:cNvCxnSpPr>
          <p:nvPr/>
        </p:nvCxnSpPr>
        <p:spPr>
          <a:xfrm flipH="1">
            <a:off x="3563771" y="1386725"/>
            <a:ext cx="795988" cy="15910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7C7518C3-DD6E-30FC-00D1-8227C0D3B050}"/>
              </a:ext>
            </a:extLst>
          </p:cNvPr>
          <p:cNvCxnSpPr>
            <a:cxnSpLocks/>
            <a:stCxn id="2" idx="5"/>
            <a:endCxn id="5" idx="0"/>
          </p:cNvCxnSpPr>
          <p:nvPr/>
        </p:nvCxnSpPr>
        <p:spPr>
          <a:xfrm>
            <a:off x="7653046" y="1386725"/>
            <a:ext cx="986833" cy="13479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E5FB6BF-AF69-43A5-51BB-00021F973327}"/>
              </a:ext>
            </a:extLst>
          </p:cNvPr>
          <p:cNvSpPr txBox="1"/>
          <p:nvPr/>
        </p:nvSpPr>
        <p:spPr>
          <a:xfrm>
            <a:off x="525092" y="681091"/>
            <a:ext cx="3268844" cy="66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Есть данные +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 есть что предсказывать 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2D5BD3D9-915C-BB11-4356-EF1DA8FB4F9B}"/>
              </a:ext>
            </a:extLst>
          </p:cNvPr>
          <p:cNvSpPr/>
          <p:nvPr/>
        </p:nvSpPr>
        <p:spPr>
          <a:xfrm>
            <a:off x="3314597" y="3226478"/>
            <a:ext cx="3135086" cy="432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ru-RU" sz="2000" dirty="0">
                <a:latin typeface="Montserrat" panose="00000500000000000000" pitchFamily="2" charset="-52"/>
              </a:rPr>
              <a:t>Классификация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8FD6BF87-2D2D-26CD-0E8D-A77E0D3D4444}"/>
              </a:ext>
            </a:extLst>
          </p:cNvPr>
          <p:cNvSpPr/>
          <p:nvPr/>
        </p:nvSpPr>
        <p:spPr>
          <a:xfrm>
            <a:off x="56446" y="3225890"/>
            <a:ext cx="3135086" cy="432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ru-RU" sz="2000" dirty="0">
                <a:latin typeface="Montserrat" panose="00000500000000000000" pitchFamily="2" charset="-52"/>
              </a:rPr>
              <a:t>Регрессия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4CB09F-8664-1EDB-EC2D-0A17DDCB3615}"/>
              </a:ext>
            </a:extLst>
          </p:cNvPr>
          <p:cNvSpPr txBox="1"/>
          <p:nvPr/>
        </p:nvSpPr>
        <p:spPr>
          <a:xfrm>
            <a:off x="4149663" y="2431832"/>
            <a:ext cx="2263760" cy="66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Предсказываем 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дискретное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8BC14D-78B4-8181-45C8-EE4D7CB0763F}"/>
              </a:ext>
            </a:extLst>
          </p:cNvPr>
          <p:cNvSpPr txBox="1"/>
          <p:nvPr/>
        </p:nvSpPr>
        <p:spPr>
          <a:xfrm>
            <a:off x="122800" y="2303087"/>
            <a:ext cx="2263760" cy="66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Предсказываем 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непрерывное</a:t>
            </a:r>
          </a:p>
        </p:txBody>
      </p: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07B58580-B645-D494-A0E0-96766665EFF9}"/>
              </a:ext>
            </a:extLst>
          </p:cNvPr>
          <p:cNvCxnSpPr>
            <a:cxnSpLocks/>
            <a:stCxn id="3" idx="4"/>
            <a:endCxn id="20" idx="0"/>
          </p:cNvCxnSpPr>
          <p:nvPr/>
        </p:nvCxnSpPr>
        <p:spPr>
          <a:xfrm>
            <a:off x="3563771" y="2493328"/>
            <a:ext cx="1318369" cy="73315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417B503A-DF36-AD4F-FAF8-819BE87898B2}"/>
              </a:ext>
            </a:extLst>
          </p:cNvPr>
          <p:cNvCxnSpPr>
            <a:cxnSpLocks/>
            <a:stCxn id="3" idx="4"/>
            <a:endCxn id="22" idx="0"/>
          </p:cNvCxnSpPr>
          <p:nvPr/>
        </p:nvCxnSpPr>
        <p:spPr>
          <a:xfrm flipH="1">
            <a:off x="1623989" y="2493328"/>
            <a:ext cx="1939782" cy="73256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Овал 46">
            <a:extLst>
              <a:ext uri="{FF2B5EF4-FFF2-40B4-BE49-F238E27FC236}">
                <a16:creationId xmlns:a16="http://schemas.microsoft.com/office/drawing/2014/main" id="{27A34802-8540-6E4D-F59A-F114CDD52C7E}"/>
              </a:ext>
            </a:extLst>
          </p:cNvPr>
          <p:cNvSpPr/>
          <p:nvPr/>
        </p:nvSpPr>
        <p:spPr>
          <a:xfrm>
            <a:off x="6517021" y="2932585"/>
            <a:ext cx="3135086" cy="432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ru-RU" sz="2000" dirty="0">
                <a:latin typeface="Montserrat" panose="00000500000000000000" pitchFamily="2" charset="-52"/>
              </a:rPr>
              <a:t>Кластеризация</a:t>
            </a:r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31E20D9F-E55E-E6EB-3765-792BFDC57FE9}"/>
              </a:ext>
            </a:extLst>
          </p:cNvPr>
          <p:cNvSpPr/>
          <p:nvPr/>
        </p:nvSpPr>
        <p:spPr>
          <a:xfrm>
            <a:off x="9613991" y="3142424"/>
            <a:ext cx="2545821" cy="8655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ru-RU" sz="2000" dirty="0">
                <a:latin typeface="Montserrat" panose="00000500000000000000" pitchFamily="2" charset="-52"/>
              </a:rPr>
              <a:t>Уменьшение размерности</a:t>
            </a:r>
          </a:p>
        </p:txBody>
      </p: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14A73498-2895-2AFC-A2BA-BD0EC0D42C14}"/>
              </a:ext>
            </a:extLst>
          </p:cNvPr>
          <p:cNvCxnSpPr>
            <a:cxnSpLocks/>
          </p:cNvCxnSpPr>
          <p:nvPr/>
        </p:nvCxnSpPr>
        <p:spPr>
          <a:xfrm flipH="1">
            <a:off x="8047784" y="2228001"/>
            <a:ext cx="555315" cy="70458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8BE6CD25-FEA7-C4AA-1E42-E00C93EA9B85}"/>
              </a:ext>
            </a:extLst>
          </p:cNvPr>
          <p:cNvCxnSpPr>
            <a:cxnSpLocks/>
            <a:stCxn id="5" idx="4"/>
            <a:endCxn id="48" idx="0"/>
          </p:cNvCxnSpPr>
          <p:nvPr/>
        </p:nvCxnSpPr>
        <p:spPr>
          <a:xfrm>
            <a:off x="8639879" y="2228001"/>
            <a:ext cx="2247023" cy="91442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147136" y="3637987"/>
            <a:ext cx="2845652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Линейная Регрессия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CA741C-5C7B-AC51-2CEA-0C01836107A7}"/>
              </a:ext>
            </a:extLst>
          </p:cNvPr>
          <p:cNvSpPr txBox="1"/>
          <p:nvPr/>
        </p:nvSpPr>
        <p:spPr>
          <a:xfrm>
            <a:off x="8812" y="4002039"/>
            <a:ext cx="3010633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Линейная Регрессия +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L1, L2 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регуляризация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152F2F3-BEC2-278E-991C-AD75477C5072}"/>
              </a:ext>
            </a:extLst>
          </p:cNvPr>
          <p:cNvSpPr txBox="1"/>
          <p:nvPr/>
        </p:nvSpPr>
        <p:spPr>
          <a:xfrm>
            <a:off x="3229344" y="3621703"/>
            <a:ext cx="3454793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Логистическая Регрессия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138CDF3-9326-5138-D2A5-893489599011}"/>
              </a:ext>
            </a:extLst>
          </p:cNvPr>
          <p:cNvSpPr txBox="1"/>
          <p:nvPr/>
        </p:nvSpPr>
        <p:spPr>
          <a:xfrm>
            <a:off x="3256001" y="3978247"/>
            <a:ext cx="3454793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Логистическая Регрессия +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L1, L2 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регуляризация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C68CBFD-EE42-F7C4-062C-4BE01E9C66FA}"/>
              </a:ext>
            </a:extLst>
          </p:cNvPr>
          <p:cNvSpPr txBox="1"/>
          <p:nvPr/>
        </p:nvSpPr>
        <p:spPr>
          <a:xfrm>
            <a:off x="7388112" y="3447064"/>
            <a:ext cx="1239443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K-Means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90FCB5A-4B4B-D86F-08C7-6AC5E47C5954}"/>
              </a:ext>
            </a:extLst>
          </p:cNvPr>
          <p:cNvSpPr txBox="1"/>
          <p:nvPr/>
        </p:nvSpPr>
        <p:spPr>
          <a:xfrm>
            <a:off x="9518239" y="4106617"/>
            <a:ext cx="2816228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главных компонент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7F3E37CF-4A15-B58E-A4CC-4497B52D1AA8}"/>
              </a:ext>
            </a:extLst>
          </p:cNvPr>
          <p:cNvSpPr txBox="1"/>
          <p:nvPr/>
        </p:nvSpPr>
        <p:spPr>
          <a:xfrm>
            <a:off x="10098822" y="1890945"/>
            <a:ext cx="1884378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Ищем взаимосвязь признаков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093AC8-94F9-0768-B9E5-3E7286DA60DA}"/>
              </a:ext>
            </a:extLst>
          </p:cNvPr>
          <p:cNvSpPr txBox="1"/>
          <p:nvPr/>
        </p:nvSpPr>
        <p:spPr>
          <a:xfrm>
            <a:off x="6313977" y="2232897"/>
            <a:ext cx="1884378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Ищем Схожести 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529AF542-30CC-2506-522E-C6D763CD367C}"/>
              </a:ext>
            </a:extLst>
          </p:cNvPr>
          <p:cNvSpPr txBox="1"/>
          <p:nvPr/>
        </p:nvSpPr>
        <p:spPr>
          <a:xfrm>
            <a:off x="-7628" y="4635716"/>
            <a:ext cx="3025187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к-Ближайших соседей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CC70811-FEB7-5881-B7EF-93085DB649E9}"/>
              </a:ext>
            </a:extLst>
          </p:cNvPr>
          <p:cNvSpPr txBox="1"/>
          <p:nvPr/>
        </p:nvSpPr>
        <p:spPr>
          <a:xfrm>
            <a:off x="3408353" y="4619432"/>
            <a:ext cx="3025187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к-Ближайших соседей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C8DAF2D6-D027-AC6E-CE0A-E65A46AB51A2}"/>
              </a:ext>
            </a:extLst>
          </p:cNvPr>
          <p:cNvSpPr txBox="1"/>
          <p:nvPr/>
        </p:nvSpPr>
        <p:spPr>
          <a:xfrm>
            <a:off x="9890039" y="4749248"/>
            <a:ext cx="2072628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  <a:latin typeface="Montserrat" panose="00000500000000000000" pitchFamily="2" charset="-52"/>
              </a:rPr>
              <a:t>Neighborhood Component Analysis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5D9EDE1D-3260-4A66-DE4E-DAD83E1BA5D3}"/>
              </a:ext>
            </a:extLst>
          </p:cNvPr>
          <p:cNvSpPr txBox="1"/>
          <p:nvPr/>
        </p:nvSpPr>
        <p:spPr>
          <a:xfrm>
            <a:off x="9890039" y="5660046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t-SNE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34AF5CA-D446-55E5-1FB1-9838C1313AF4}"/>
              </a:ext>
            </a:extLst>
          </p:cNvPr>
          <p:cNvSpPr txBox="1"/>
          <p:nvPr/>
        </p:nvSpPr>
        <p:spPr>
          <a:xfrm>
            <a:off x="6856710" y="3879909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DBSCAN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4773DCBE-CBED-CA56-64F5-66140D4C9A80}"/>
              </a:ext>
            </a:extLst>
          </p:cNvPr>
          <p:cNvSpPr txBox="1"/>
          <p:nvPr/>
        </p:nvSpPr>
        <p:spPr>
          <a:xfrm>
            <a:off x="6883367" y="4250502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Spectral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FB864662-F34B-EF8B-ED8C-E4F4B529CE6B}"/>
              </a:ext>
            </a:extLst>
          </p:cNvPr>
          <p:cNvSpPr txBox="1"/>
          <p:nvPr/>
        </p:nvSpPr>
        <p:spPr>
          <a:xfrm>
            <a:off x="6883366" y="4621095"/>
            <a:ext cx="2565433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EM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 (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Mix Gaussian)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5A9F89B0-C3D7-9536-6D2F-4BA0267CFC11}"/>
              </a:ext>
            </a:extLst>
          </p:cNvPr>
          <p:cNvSpPr txBox="1"/>
          <p:nvPr/>
        </p:nvSpPr>
        <p:spPr>
          <a:xfrm>
            <a:off x="6935212" y="4944148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Hierarchical 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FE01C3-EC69-A668-9EF9-82DA9914ECC6}"/>
              </a:ext>
            </a:extLst>
          </p:cNvPr>
          <p:cNvSpPr txBox="1"/>
          <p:nvPr/>
        </p:nvSpPr>
        <p:spPr>
          <a:xfrm>
            <a:off x="1866531" y="4925773"/>
            <a:ext cx="5589636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Наивный Байесовский Классификатор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1D7852-6565-6437-EC55-0DFDB3CBF8DF}"/>
              </a:ext>
            </a:extLst>
          </p:cNvPr>
          <p:cNvSpPr txBox="1"/>
          <p:nvPr/>
        </p:nvSpPr>
        <p:spPr>
          <a:xfrm>
            <a:off x="3178463" y="5214841"/>
            <a:ext cx="3848787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Линейный и Квадратичный Дискриминантный Анализ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7AD4E5-08ED-AFCA-928A-D7DA34398F71}"/>
              </a:ext>
            </a:extLst>
          </p:cNvPr>
          <p:cNvSpPr txBox="1"/>
          <p:nvPr/>
        </p:nvSpPr>
        <p:spPr>
          <a:xfrm>
            <a:off x="9448798" y="5913211"/>
            <a:ext cx="3135085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Линейный Дискриминантный Анализ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677164-4D71-17FF-0784-D6213D878C46}"/>
              </a:ext>
            </a:extLst>
          </p:cNvPr>
          <p:cNvSpPr txBox="1"/>
          <p:nvPr/>
        </p:nvSpPr>
        <p:spPr>
          <a:xfrm>
            <a:off x="3314597" y="5762420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опорных векторов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0DB603-3F4F-FA32-B5D6-2F9DC319AD36}"/>
              </a:ext>
            </a:extLst>
          </p:cNvPr>
          <p:cNvSpPr txBox="1"/>
          <p:nvPr/>
        </p:nvSpPr>
        <p:spPr>
          <a:xfrm>
            <a:off x="-225470" y="5120935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опорных векторов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A40BAB-5387-1454-85D1-D55440482C7F}"/>
              </a:ext>
            </a:extLst>
          </p:cNvPr>
          <p:cNvSpPr txBox="1"/>
          <p:nvPr/>
        </p:nvSpPr>
        <p:spPr>
          <a:xfrm rot="16200000">
            <a:off x="7818307" y="4850089"/>
            <a:ext cx="3848787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Ядреный метод главных компонент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6C11CF-7A69-0C2E-B3A9-AB6C5678021B}"/>
              </a:ext>
            </a:extLst>
          </p:cNvPr>
          <p:cNvSpPr txBox="1"/>
          <p:nvPr/>
        </p:nvSpPr>
        <p:spPr>
          <a:xfrm>
            <a:off x="3368977" y="6059643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Montserrat" panose="00000500000000000000" pitchFamily="2" charset="-52"/>
              </a:rPr>
              <a:t>Деревья Решений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EBA18F-F797-3502-600F-8138E378A5B8}"/>
              </a:ext>
            </a:extLst>
          </p:cNvPr>
          <p:cNvSpPr txBox="1"/>
          <p:nvPr/>
        </p:nvSpPr>
        <p:spPr>
          <a:xfrm>
            <a:off x="-171090" y="5418158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Montserrat" panose="00000500000000000000" pitchFamily="2" charset="-52"/>
              </a:rPr>
              <a:t>Деревья Решений</a:t>
            </a:r>
          </a:p>
        </p:txBody>
      </p:sp>
    </p:spTree>
    <p:extLst>
      <p:ext uri="{BB962C8B-B14F-4D97-AF65-F5344CB8AC3E}">
        <p14:creationId xmlns:p14="http://schemas.microsoft.com/office/powerpoint/2010/main" val="84147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7" grpId="0"/>
      <p:bldP spid="1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2EAB69D4-9C80-8BEB-8299-A816815391D8}"/>
              </a:ext>
            </a:extLst>
          </p:cNvPr>
          <p:cNvSpPr/>
          <p:nvPr/>
        </p:nvSpPr>
        <p:spPr>
          <a:xfrm>
            <a:off x="3677697" y="469688"/>
            <a:ext cx="4657411" cy="1053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Классические Методы Машинного обучения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BAEA3320-27B6-87DC-4BE5-C49A542D491B}"/>
              </a:ext>
            </a:extLst>
          </p:cNvPr>
          <p:cNvSpPr/>
          <p:nvPr/>
        </p:nvSpPr>
        <p:spPr>
          <a:xfrm>
            <a:off x="280371" y="825381"/>
            <a:ext cx="2808514" cy="48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Линейные</a:t>
            </a: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A432FEDB-5260-BD7D-34CB-8755CB8CA5C4}"/>
              </a:ext>
            </a:extLst>
          </p:cNvPr>
          <p:cNvCxnSpPr>
            <a:cxnSpLocks/>
            <a:stCxn id="2" idx="3"/>
            <a:endCxn id="3" idx="6"/>
          </p:cNvCxnSpPr>
          <p:nvPr/>
        </p:nvCxnSpPr>
        <p:spPr>
          <a:xfrm flipH="1" flipV="1">
            <a:off x="3088885" y="1068331"/>
            <a:ext cx="1270874" cy="30081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189919" y="1413413"/>
            <a:ext cx="2845652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Линейная Регрессия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CA741C-5C7B-AC51-2CEA-0C01836107A7}"/>
              </a:ext>
            </a:extLst>
          </p:cNvPr>
          <p:cNvSpPr txBox="1"/>
          <p:nvPr/>
        </p:nvSpPr>
        <p:spPr>
          <a:xfrm>
            <a:off x="51595" y="1777465"/>
            <a:ext cx="3010633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Линейная Регрессия +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L1, L2 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регуляризация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152F2F3-BEC2-278E-991C-AD75477C5072}"/>
              </a:ext>
            </a:extLst>
          </p:cNvPr>
          <p:cNvSpPr txBox="1"/>
          <p:nvPr/>
        </p:nvSpPr>
        <p:spPr>
          <a:xfrm>
            <a:off x="-30483" y="2386224"/>
            <a:ext cx="3454793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Логистическая Регрессия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138CDF3-9326-5138-D2A5-893489599011}"/>
              </a:ext>
            </a:extLst>
          </p:cNvPr>
          <p:cNvSpPr txBox="1"/>
          <p:nvPr/>
        </p:nvSpPr>
        <p:spPr>
          <a:xfrm>
            <a:off x="-3826" y="2742768"/>
            <a:ext cx="3454793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Логистическая Регрессия +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L1, L2 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регуляризация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C68CBFD-EE42-F7C4-062C-4BE01E9C66FA}"/>
              </a:ext>
            </a:extLst>
          </p:cNvPr>
          <p:cNvSpPr txBox="1"/>
          <p:nvPr/>
        </p:nvSpPr>
        <p:spPr>
          <a:xfrm>
            <a:off x="4284152" y="2521311"/>
            <a:ext cx="1239443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K-Means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90FCB5A-4B4B-D86F-08C7-6AC5E47C5954}"/>
              </a:ext>
            </a:extLst>
          </p:cNvPr>
          <p:cNvSpPr txBox="1"/>
          <p:nvPr/>
        </p:nvSpPr>
        <p:spPr>
          <a:xfrm>
            <a:off x="96274" y="3420269"/>
            <a:ext cx="2816228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главных компонент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529AF542-30CC-2506-522E-C6D763CD367C}"/>
              </a:ext>
            </a:extLst>
          </p:cNvPr>
          <p:cNvSpPr txBox="1"/>
          <p:nvPr/>
        </p:nvSpPr>
        <p:spPr>
          <a:xfrm>
            <a:off x="3538431" y="3870398"/>
            <a:ext cx="3025187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к-Ближайших соседей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C8DAF2D6-D027-AC6E-CE0A-E65A46AB51A2}"/>
              </a:ext>
            </a:extLst>
          </p:cNvPr>
          <p:cNvSpPr txBox="1"/>
          <p:nvPr/>
        </p:nvSpPr>
        <p:spPr>
          <a:xfrm>
            <a:off x="3933774" y="4213845"/>
            <a:ext cx="2072628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  <a:latin typeface="Montserrat" panose="00000500000000000000" pitchFamily="2" charset="-52"/>
              </a:rPr>
              <a:t>Neighborhood Component Analysis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5D9EDE1D-3260-4A66-DE4E-DAD83E1BA5D3}"/>
              </a:ext>
            </a:extLst>
          </p:cNvPr>
          <p:cNvSpPr txBox="1"/>
          <p:nvPr/>
        </p:nvSpPr>
        <p:spPr>
          <a:xfrm>
            <a:off x="3933774" y="5127016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t-SNE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34AF5CA-D446-55E5-1FB1-9838C1313AF4}"/>
              </a:ext>
            </a:extLst>
          </p:cNvPr>
          <p:cNvSpPr txBox="1"/>
          <p:nvPr/>
        </p:nvSpPr>
        <p:spPr>
          <a:xfrm>
            <a:off x="3900145" y="2851000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DBSCAN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4773DCBE-CBED-CA56-64F5-66140D4C9A80}"/>
              </a:ext>
            </a:extLst>
          </p:cNvPr>
          <p:cNvSpPr txBox="1"/>
          <p:nvPr/>
        </p:nvSpPr>
        <p:spPr>
          <a:xfrm>
            <a:off x="3900145" y="3194447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Spectral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FB864662-F34B-EF8B-ED8C-E4F4B529CE6B}"/>
              </a:ext>
            </a:extLst>
          </p:cNvPr>
          <p:cNvSpPr txBox="1"/>
          <p:nvPr/>
        </p:nvSpPr>
        <p:spPr>
          <a:xfrm>
            <a:off x="8864221" y="1296103"/>
            <a:ext cx="2580254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EM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 (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Mix Gaussian)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5A9F89B0-C3D7-9536-6D2F-4BA0267CFC11}"/>
              </a:ext>
            </a:extLst>
          </p:cNvPr>
          <p:cNvSpPr txBox="1"/>
          <p:nvPr/>
        </p:nvSpPr>
        <p:spPr>
          <a:xfrm>
            <a:off x="3933774" y="3487479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Hierarchical 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929766AD-7137-4615-94BC-E87D7EBCC064}"/>
              </a:ext>
            </a:extLst>
          </p:cNvPr>
          <p:cNvSpPr/>
          <p:nvPr/>
        </p:nvSpPr>
        <p:spPr>
          <a:xfrm>
            <a:off x="3231785" y="1997884"/>
            <a:ext cx="3638480" cy="485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Метрические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3DFFA778-052F-7A6F-4571-DB4FA8F74855}"/>
              </a:ext>
            </a:extLst>
          </p:cNvPr>
          <p:cNvSpPr/>
          <p:nvPr/>
        </p:nvSpPr>
        <p:spPr>
          <a:xfrm>
            <a:off x="8335108" y="679602"/>
            <a:ext cx="3796386" cy="485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Вероятностные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1577E88-C319-13FC-E606-363D58C9C984}"/>
              </a:ext>
            </a:extLst>
          </p:cNvPr>
          <p:cNvCxnSpPr>
            <a:cxnSpLocks/>
            <a:stCxn id="2" idx="4"/>
            <a:endCxn id="8" idx="0"/>
          </p:cNvCxnSpPr>
          <p:nvPr/>
        </p:nvCxnSpPr>
        <p:spPr>
          <a:xfrm flipH="1">
            <a:off x="5051025" y="1523470"/>
            <a:ext cx="955378" cy="47441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35ED3953-76C2-228C-39F7-EB006E65DB29}"/>
              </a:ext>
            </a:extLst>
          </p:cNvPr>
          <p:cNvCxnSpPr>
            <a:cxnSpLocks/>
            <a:stCxn id="2" idx="5"/>
            <a:endCxn id="10" idx="4"/>
          </p:cNvCxnSpPr>
          <p:nvPr/>
        </p:nvCxnSpPr>
        <p:spPr>
          <a:xfrm flipV="1">
            <a:off x="7653046" y="1165501"/>
            <a:ext cx="2580255" cy="20364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BF7D6991-2C00-5A59-3C12-07688E588BE0}"/>
              </a:ext>
            </a:extLst>
          </p:cNvPr>
          <p:cNvCxnSpPr>
            <a:cxnSpLocks/>
            <a:stCxn id="2" idx="4"/>
            <a:endCxn id="38" idx="2"/>
          </p:cNvCxnSpPr>
          <p:nvPr/>
        </p:nvCxnSpPr>
        <p:spPr>
          <a:xfrm>
            <a:off x="6006403" y="1523470"/>
            <a:ext cx="1967060" cy="146468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>
            <a:extLst>
              <a:ext uri="{FF2B5EF4-FFF2-40B4-BE49-F238E27FC236}">
                <a16:creationId xmlns:a16="http://schemas.microsoft.com/office/drawing/2014/main" id="{9A63433F-3649-9CE2-064D-D75780613513}"/>
              </a:ext>
            </a:extLst>
          </p:cNvPr>
          <p:cNvSpPr/>
          <p:nvPr/>
        </p:nvSpPr>
        <p:spPr>
          <a:xfrm>
            <a:off x="7973463" y="2745205"/>
            <a:ext cx="3638480" cy="485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Деревья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301DAA-AF50-4125-0DAF-4D6F6037EFD9}"/>
              </a:ext>
            </a:extLst>
          </p:cNvPr>
          <p:cNvSpPr txBox="1"/>
          <p:nvPr/>
        </p:nvSpPr>
        <p:spPr>
          <a:xfrm>
            <a:off x="6989933" y="1610865"/>
            <a:ext cx="5454211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Наивный Байесовский Классификатор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AE0A26-0979-BDD0-0507-38F93EEA6073}"/>
              </a:ext>
            </a:extLst>
          </p:cNvPr>
          <p:cNvSpPr txBox="1"/>
          <p:nvPr/>
        </p:nvSpPr>
        <p:spPr>
          <a:xfrm>
            <a:off x="8007093" y="1982689"/>
            <a:ext cx="3877816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Линейный и Квадратичный Дискриминантный Анализ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71BFAE-8FF5-3A5A-0B42-772898C95F82}"/>
              </a:ext>
            </a:extLst>
          </p:cNvPr>
          <p:cNvSpPr txBox="1"/>
          <p:nvPr/>
        </p:nvSpPr>
        <p:spPr>
          <a:xfrm>
            <a:off x="-153494" y="3958948"/>
            <a:ext cx="3877816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Линейный и Квадратичный Дискриминантный Анализ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574CC-EC2C-4D80-056D-B7FFA057401A}"/>
              </a:ext>
            </a:extLst>
          </p:cNvPr>
          <p:cNvSpPr txBox="1"/>
          <p:nvPr/>
        </p:nvSpPr>
        <p:spPr>
          <a:xfrm rot="1430477">
            <a:off x="2009380" y="5090712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опорных векторов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3432E1-8891-5D88-875B-61FAF0D88DF4}"/>
              </a:ext>
            </a:extLst>
          </p:cNvPr>
          <p:cNvSpPr txBox="1"/>
          <p:nvPr/>
        </p:nvSpPr>
        <p:spPr>
          <a:xfrm rot="1561318">
            <a:off x="1490975" y="5280106"/>
            <a:ext cx="3848787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Ядреный метод главных компонент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4111D8-C930-B220-4487-D17F0C062518}"/>
              </a:ext>
            </a:extLst>
          </p:cNvPr>
          <p:cNvSpPr txBox="1"/>
          <p:nvPr/>
        </p:nvSpPr>
        <p:spPr>
          <a:xfrm>
            <a:off x="8007093" y="3374102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Montserrat" panose="00000500000000000000" pitchFamily="2" charset="-52"/>
              </a:rPr>
              <a:t>Деревья Решений</a:t>
            </a:r>
          </a:p>
        </p:txBody>
      </p:sp>
    </p:spTree>
    <p:extLst>
      <p:ext uri="{BB962C8B-B14F-4D97-AF65-F5344CB8AC3E}">
        <p14:creationId xmlns:p14="http://schemas.microsoft.com/office/powerpoint/2010/main" val="117566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Подведем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итоги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99394" y="1339324"/>
            <a:ext cx="10789790" cy="457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400" b="1" dirty="0">
                <a:solidFill>
                  <a:schemeClr val="bg1"/>
                </a:solidFill>
                <a:latin typeface="Montserrat" panose="00000500000000000000" pitchFamily="2" charset="-52"/>
                <a:sym typeface="Montserrat"/>
              </a:rPr>
              <a:t>Деревья Решений</a:t>
            </a:r>
            <a:endParaRPr lang="en-US" sz="2400" b="1" dirty="0">
              <a:solidFill>
                <a:schemeClr val="bg1"/>
              </a:solidFill>
              <a:latin typeface="Montserrat" panose="00000500000000000000" pitchFamily="2" charset="-52"/>
              <a:sym typeface="Montserrat"/>
            </a:endParaRPr>
          </a:p>
          <a:p>
            <a:pPr marL="478764" indent="-380019">
              <a:lnSpc>
                <a:spcPct val="115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CART C</a:t>
            </a:r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lassification</a:t>
            </a: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a</a:t>
            </a:r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nd</a:t>
            </a: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R</a:t>
            </a:r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egression</a:t>
            </a:r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T</a:t>
            </a:r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rees</a:t>
            </a:r>
            <a:endParaRPr lang="ru-RU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pPr marL="457200" indent="-4572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Деревья Решений</a:t>
            </a:r>
            <a:r>
              <a:rPr lang="tr-TR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для классификации</a:t>
            </a:r>
            <a:endParaRPr lang="tr-TR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pPr marL="457200" indent="-4572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Деревья Решений</a:t>
            </a:r>
            <a:r>
              <a:rPr lang="tr-TR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для регрессии</a:t>
            </a:r>
          </a:p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Деревья это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Корневой узел, узлы принятия решений, листья</a:t>
            </a:r>
          </a:p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Метрики для построения</a:t>
            </a:r>
            <a:endParaRPr lang="tr-TR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Критерий Джини, Прирост Информации, </a:t>
            </a:r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MSE</a:t>
            </a:r>
            <a:endParaRPr lang="ru-RU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Как-бы регуляризация</a:t>
            </a:r>
            <a:endParaRPr lang="en-US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Pruning</a:t>
            </a:r>
            <a:endParaRPr lang="ru-RU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Можно отбирать значимые признаки</a:t>
            </a:r>
            <a:endParaRPr lang="en-US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14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7275" y="393275"/>
            <a:ext cx="1350977" cy="29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6;p31"/>
          <p:cNvSpPr txBox="1"/>
          <p:nvPr/>
        </p:nvSpPr>
        <p:spPr>
          <a:xfrm>
            <a:off x="1087248" y="1917117"/>
            <a:ext cx="11402008" cy="756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https://app.pachca.com/chats/4904913?thread_id=767548</a:t>
            </a:r>
            <a:endParaRPr lang="ru-RU" sz="3200" dirty="0">
              <a:solidFill>
                <a:schemeClr val="bg2"/>
              </a:solidFill>
            </a:endParaRPr>
          </a:p>
        </p:txBody>
      </p:sp>
      <p:sp>
        <p:nvSpPr>
          <p:cNvPr id="7" name="Google Shape;197;p31"/>
          <p:cNvSpPr txBox="1"/>
          <p:nvPr/>
        </p:nvSpPr>
        <p:spPr>
          <a:xfrm>
            <a:off x="1983319" y="929543"/>
            <a:ext cx="8375419" cy="98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4788" dirty="0" err="1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Ваши</a:t>
            </a:r>
            <a:r>
              <a:rPr lang="en-US" sz="4788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4788" dirty="0" err="1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вопросы</a:t>
            </a:r>
            <a:endParaRPr sz="4788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" name="Google Shape;197;p31"/>
          <p:cNvSpPr txBox="1"/>
          <p:nvPr/>
        </p:nvSpPr>
        <p:spPr>
          <a:xfrm>
            <a:off x="1293747" y="2820207"/>
            <a:ext cx="9597571" cy="222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Не забудьте </a:t>
            </a:r>
          </a:p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Оценить Семинар</a:t>
            </a:r>
          </a:p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на платформе </a:t>
            </a:r>
          </a:p>
          <a:p>
            <a:pPr algn="ctr"/>
            <a:r>
              <a:rPr lang="en-US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  <a:hlinkClick r:id="rId4"/>
              </a:rPr>
              <a:t>https://lms.skillfactory.ru/</a:t>
            </a:r>
            <a:r>
              <a:rPr lang="en-US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32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" name="Google Shape;197;p31"/>
          <p:cNvSpPr txBox="1"/>
          <p:nvPr/>
        </p:nvSpPr>
        <p:spPr>
          <a:xfrm>
            <a:off x="1292239" y="5226920"/>
            <a:ext cx="9597571" cy="748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7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Спасибо!</a:t>
            </a:r>
            <a:endParaRPr sz="7200" b="1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2EAB69D4-9C80-8BEB-8299-A816815391D8}"/>
              </a:ext>
            </a:extLst>
          </p:cNvPr>
          <p:cNvSpPr/>
          <p:nvPr/>
        </p:nvSpPr>
        <p:spPr>
          <a:xfrm>
            <a:off x="3677697" y="589718"/>
            <a:ext cx="4657411" cy="9337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Классические Методы Машинного обучения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BAEA3320-27B6-87DC-4BE5-C49A542D491B}"/>
              </a:ext>
            </a:extLst>
          </p:cNvPr>
          <p:cNvSpPr/>
          <p:nvPr/>
        </p:nvSpPr>
        <p:spPr>
          <a:xfrm>
            <a:off x="2159514" y="1545831"/>
            <a:ext cx="2808514" cy="947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Обучение с учителем</a:t>
            </a: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B8A0A261-3F83-EDD1-823F-BC6F6A0078CB}"/>
              </a:ext>
            </a:extLst>
          </p:cNvPr>
          <p:cNvSpPr/>
          <p:nvPr/>
        </p:nvSpPr>
        <p:spPr>
          <a:xfrm>
            <a:off x="7271599" y="1521523"/>
            <a:ext cx="2736560" cy="706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Обучение без учителя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9D904-DB12-9B00-A912-208907FDFE5F}"/>
              </a:ext>
            </a:extLst>
          </p:cNvPr>
          <p:cNvSpPr txBox="1"/>
          <p:nvPr/>
        </p:nvSpPr>
        <p:spPr>
          <a:xfrm>
            <a:off x="8756603" y="1032693"/>
            <a:ext cx="1742785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Есть данные</a:t>
            </a: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A432FEDB-5260-BD7D-34CB-8755CB8CA5C4}"/>
              </a:ext>
            </a:extLst>
          </p:cNvPr>
          <p:cNvCxnSpPr>
            <a:cxnSpLocks/>
            <a:stCxn id="2" idx="3"/>
            <a:endCxn id="3" idx="0"/>
          </p:cNvCxnSpPr>
          <p:nvPr/>
        </p:nvCxnSpPr>
        <p:spPr>
          <a:xfrm flipH="1">
            <a:off x="3563771" y="1386725"/>
            <a:ext cx="795988" cy="15910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7C7518C3-DD6E-30FC-00D1-8227C0D3B050}"/>
              </a:ext>
            </a:extLst>
          </p:cNvPr>
          <p:cNvCxnSpPr>
            <a:cxnSpLocks/>
            <a:stCxn id="2" idx="5"/>
            <a:endCxn id="5" idx="0"/>
          </p:cNvCxnSpPr>
          <p:nvPr/>
        </p:nvCxnSpPr>
        <p:spPr>
          <a:xfrm>
            <a:off x="7653046" y="1386725"/>
            <a:ext cx="986833" cy="13479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E5FB6BF-AF69-43A5-51BB-00021F973327}"/>
              </a:ext>
            </a:extLst>
          </p:cNvPr>
          <p:cNvSpPr txBox="1"/>
          <p:nvPr/>
        </p:nvSpPr>
        <p:spPr>
          <a:xfrm>
            <a:off x="525092" y="681091"/>
            <a:ext cx="3268844" cy="66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Есть данные +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 есть что предсказывать 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2D5BD3D9-915C-BB11-4356-EF1DA8FB4F9B}"/>
              </a:ext>
            </a:extLst>
          </p:cNvPr>
          <p:cNvSpPr/>
          <p:nvPr/>
        </p:nvSpPr>
        <p:spPr>
          <a:xfrm>
            <a:off x="3314597" y="3226478"/>
            <a:ext cx="3135086" cy="432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ru-RU" sz="2000" dirty="0">
                <a:latin typeface="Montserrat" panose="00000500000000000000" pitchFamily="2" charset="-52"/>
              </a:rPr>
              <a:t>Классификация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8FD6BF87-2D2D-26CD-0E8D-A77E0D3D4444}"/>
              </a:ext>
            </a:extLst>
          </p:cNvPr>
          <p:cNvSpPr/>
          <p:nvPr/>
        </p:nvSpPr>
        <p:spPr>
          <a:xfrm>
            <a:off x="56446" y="3225890"/>
            <a:ext cx="3135086" cy="432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ru-RU" sz="2000" dirty="0">
                <a:latin typeface="Montserrat" panose="00000500000000000000" pitchFamily="2" charset="-52"/>
              </a:rPr>
              <a:t>Регрессия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4CB09F-8664-1EDB-EC2D-0A17DDCB3615}"/>
              </a:ext>
            </a:extLst>
          </p:cNvPr>
          <p:cNvSpPr txBox="1"/>
          <p:nvPr/>
        </p:nvSpPr>
        <p:spPr>
          <a:xfrm>
            <a:off x="4149663" y="2431832"/>
            <a:ext cx="2263760" cy="66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Предсказываем 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дискретное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8BC14D-78B4-8181-45C8-EE4D7CB0763F}"/>
              </a:ext>
            </a:extLst>
          </p:cNvPr>
          <p:cNvSpPr txBox="1"/>
          <p:nvPr/>
        </p:nvSpPr>
        <p:spPr>
          <a:xfrm>
            <a:off x="122800" y="2303087"/>
            <a:ext cx="2263760" cy="66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Предсказываем 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непрерывное</a:t>
            </a:r>
          </a:p>
        </p:txBody>
      </p: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07B58580-B645-D494-A0E0-96766665EFF9}"/>
              </a:ext>
            </a:extLst>
          </p:cNvPr>
          <p:cNvCxnSpPr>
            <a:cxnSpLocks/>
            <a:stCxn id="3" idx="4"/>
            <a:endCxn id="20" idx="0"/>
          </p:cNvCxnSpPr>
          <p:nvPr/>
        </p:nvCxnSpPr>
        <p:spPr>
          <a:xfrm>
            <a:off x="3563771" y="2493328"/>
            <a:ext cx="1318369" cy="73315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417B503A-DF36-AD4F-FAF8-819BE87898B2}"/>
              </a:ext>
            </a:extLst>
          </p:cNvPr>
          <p:cNvCxnSpPr>
            <a:cxnSpLocks/>
            <a:stCxn id="3" idx="4"/>
            <a:endCxn id="22" idx="0"/>
          </p:cNvCxnSpPr>
          <p:nvPr/>
        </p:nvCxnSpPr>
        <p:spPr>
          <a:xfrm flipH="1">
            <a:off x="1623989" y="2493328"/>
            <a:ext cx="1939782" cy="73256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Овал 46">
            <a:extLst>
              <a:ext uri="{FF2B5EF4-FFF2-40B4-BE49-F238E27FC236}">
                <a16:creationId xmlns:a16="http://schemas.microsoft.com/office/drawing/2014/main" id="{27A34802-8540-6E4D-F59A-F114CDD52C7E}"/>
              </a:ext>
            </a:extLst>
          </p:cNvPr>
          <p:cNvSpPr/>
          <p:nvPr/>
        </p:nvSpPr>
        <p:spPr>
          <a:xfrm>
            <a:off x="6517021" y="2932585"/>
            <a:ext cx="3135086" cy="432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ru-RU" sz="2000" dirty="0">
                <a:latin typeface="Montserrat" panose="00000500000000000000" pitchFamily="2" charset="-52"/>
              </a:rPr>
              <a:t>Кластеризация</a:t>
            </a:r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31E20D9F-E55E-E6EB-3765-792BFDC57FE9}"/>
              </a:ext>
            </a:extLst>
          </p:cNvPr>
          <p:cNvSpPr/>
          <p:nvPr/>
        </p:nvSpPr>
        <p:spPr>
          <a:xfrm>
            <a:off x="9613991" y="3142424"/>
            <a:ext cx="2545821" cy="8655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ru-RU" sz="2000" dirty="0">
                <a:latin typeface="Montserrat" panose="00000500000000000000" pitchFamily="2" charset="-52"/>
              </a:rPr>
              <a:t>Уменьшение размерности</a:t>
            </a:r>
          </a:p>
        </p:txBody>
      </p: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14A73498-2895-2AFC-A2BA-BD0EC0D42C14}"/>
              </a:ext>
            </a:extLst>
          </p:cNvPr>
          <p:cNvCxnSpPr>
            <a:cxnSpLocks/>
          </p:cNvCxnSpPr>
          <p:nvPr/>
        </p:nvCxnSpPr>
        <p:spPr>
          <a:xfrm flipH="1">
            <a:off x="8047784" y="2228001"/>
            <a:ext cx="555315" cy="70458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8BE6CD25-FEA7-C4AA-1E42-E00C93EA9B85}"/>
              </a:ext>
            </a:extLst>
          </p:cNvPr>
          <p:cNvCxnSpPr>
            <a:cxnSpLocks/>
            <a:stCxn id="5" idx="4"/>
            <a:endCxn id="48" idx="0"/>
          </p:cNvCxnSpPr>
          <p:nvPr/>
        </p:nvCxnSpPr>
        <p:spPr>
          <a:xfrm>
            <a:off x="8639879" y="2228001"/>
            <a:ext cx="2247023" cy="91442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147136" y="3637987"/>
            <a:ext cx="2845652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Линейная Регрессия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CA741C-5C7B-AC51-2CEA-0C01836107A7}"/>
              </a:ext>
            </a:extLst>
          </p:cNvPr>
          <p:cNvSpPr txBox="1"/>
          <p:nvPr/>
        </p:nvSpPr>
        <p:spPr>
          <a:xfrm>
            <a:off x="8812" y="4002039"/>
            <a:ext cx="3010633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Линейная Регрессия +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L1, L2 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регуляризация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152F2F3-BEC2-278E-991C-AD75477C5072}"/>
              </a:ext>
            </a:extLst>
          </p:cNvPr>
          <p:cNvSpPr txBox="1"/>
          <p:nvPr/>
        </p:nvSpPr>
        <p:spPr>
          <a:xfrm>
            <a:off x="3229344" y="3621703"/>
            <a:ext cx="3454793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Логистическая Регрессия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138CDF3-9326-5138-D2A5-893489599011}"/>
              </a:ext>
            </a:extLst>
          </p:cNvPr>
          <p:cNvSpPr txBox="1"/>
          <p:nvPr/>
        </p:nvSpPr>
        <p:spPr>
          <a:xfrm>
            <a:off x="3256001" y="3978247"/>
            <a:ext cx="3454793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Логистическая Регрессия +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L1, L2 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регуляризация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C68CBFD-EE42-F7C4-062C-4BE01E9C66FA}"/>
              </a:ext>
            </a:extLst>
          </p:cNvPr>
          <p:cNvSpPr txBox="1"/>
          <p:nvPr/>
        </p:nvSpPr>
        <p:spPr>
          <a:xfrm>
            <a:off x="7388112" y="3447064"/>
            <a:ext cx="1239443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K-Means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90FCB5A-4B4B-D86F-08C7-6AC5E47C5954}"/>
              </a:ext>
            </a:extLst>
          </p:cNvPr>
          <p:cNvSpPr txBox="1"/>
          <p:nvPr/>
        </p:nvSpPr>
        <p:spPr>
          <a:xfrm>
            <a:off x="9518239" y="4106617"/>
            <a:ext cx="2816228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главных компонент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7F3E37CF-4A15-B58E-A4CC-4497B52D1AA8}"/>
              </a:ext>
            </a:extLst>
          </p:cNvPr>
          <p:cNvSpPr txBox="1"/>
          <p:nvPr/>
        </p:nvSpPr>
        <p:spPr>
          <a:xfrm>
            <a:off x="10098822" y="1890945"/>
            <a:ext cx="1884378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Ищем взаимосвязь признаков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093AC8-94F9-0768-B9E5-3E7286DA60DA}"/>
              </a:ext>
            </a:extLst>
          </p:cNvPr>
          <p:cNvSpPr txBox="1"/>
          <p:nvPr/>
        </p:nvSpPr>
        <p:spPr>
          <a:xfrm>
            <a:off x="6313977" y="2232897"/>
            <a:ext cx="1884378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Ищем Схожести 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529AF542-30CC-2506-522E-C6D763CD367C}"/>
              </a:ext>
            </a:extLst>
          </p:cNvPr>
          <p:cNvSpPr txBox="1"/>
          <p:nvPr/>
        </p:nvSpPr>
        <p:spPr>
          <a:xfrm>
            <a:off x="-7628" y="4635716"/>
            <a:ext cx="3025187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к-Ближайших соседей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CC70811-FEB7-5881-B7EF-93085DB649E9}"/>
              </a:ext>
            </a:extLst>
          </p:cNvPr>
          <p:cNvSpPr txBox="1"/>
          <p:nvPr/>
        </p:nvSpPr>
        <p:spPr>
          <a:xfrm>
            <a:off x="3408353" y="4619432"/>
            <a:ext cx="3025187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к-Ближайших соседей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C8DAF2D6-D027-AC6E-CE0A-E65A46AB51A2}"/>
              </a:ext>
            </a:extLst>
          </p:cNvPr>
          <p:cNvSpPr txBox="1"/>
          <p:nvPr/>
        </p:nvSpPr>
        <p:spPr>
          <a:xfrm>
            <a:off x="9890039" y="4749248"/>
            <a:ext cx="2072628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  <a:latin typeface="Montserrat" panose="00000500000000000000" pitchFamily="2" charset="-52"/>
              </a:rPr>
              <a:t>Neighborhood Component Analysis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5D9EDE1D-3260-4A66-DE4E-DAD83E1BA5D3}"/>
              </a:ext>
            </a:extLst>
          </p:cNvPr>
          <p:cNvSpPr txBox="1"/>
          <p:nvPr/>
        </p:nvSpPr>
        <p:spPr>
          <a:xfrm>
            <a:off x="9890039" y="5660046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t-SNE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34AF5CA-D446-55E5-1FB1-9838C1313AF4}"/>
              </a:ext>
            </a:extLst>
          </p:cNvPr>
          <p:cNvSpPr txBox="1"/>
          <p:nvPr/>
        </p:nvSpPr>
        <p:spPr>
          <a:xfrm>
            <a:off x="6856710" y="3879909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DBSCAN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4773DCBE-CBED-CA56-64F5-66140D4C9A80}"/>
              </a:ext>
            </a:extLst>
          </p:cNvPr>
          <p:cNvSpPr txBox="1"/>
          <p:nvPr/>
        </p:nvSpPr>
        <p:spPr>
          <a:xfrm>
            <a:off x="6883367" y="4250502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Spectral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FB864662-F34B-EF8B-ED8C-E4F4B529CE6B}"/>
              </a:ext>
            </a:extLst>
          </p:cNvPr>
          <p:cNvSpPr txBox="1"/>
          <p:nvPr/>
        </p:nvSpPr>
        <p:spPr>
          <a:xfrm>
            <a:off x="6883366" y="4621095"/>
            <a:ext cx="2565433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EM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 (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Mix Gaussian)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5A9F89B0-C3D7-9536-6D2F-4BA0267CFC11}"/>
              </a:ext>
            </a:extLst>
          </p:cNvPr>
          <p:cNvSpPr txBox="1"/>
          <p:nvPr/>
        </p:nvSpPr>
        <p:spPr>
          <a:xfrm>
            <a:off x="6935212" y="4944148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Hierarchical 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FE01C3-EC69-A668-9EF9-82DA9914ECC6}"/>
              </a:ext>
            </a:extLst>
          </p:cNvPr>
          <p:cNvSpPr txBox="1"/>
          <p:nvPr/>
        </p:nvSpPr>
        <p:spPr>
          <a:xfrm>
            <a:off x="1866531" y="4925773"/>
            <a:ext cx="5589636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Наивный Байесовский Классификатор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1D7852-6565-6437-EC55-0DFDB3CBF8DF}"/>
              </a:ext>
            </a:extLst>
          </p:cNvPr>
          <p:cNvSpPr txBox="1"/>
          <p:nvPr/>
        </p:nvSpPr>
        <p:spPr>
          <a:xfrm>
            <a:off x="3178463" y="5214841"/>
            <a:ext cx="3848787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Линейный и Квадратичный Дискриминантный Анализ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7AD4E5-08ED-AFCA-928A-D7DA34398F71}"/>
              </a:ext>
            </a:extLst>
          </p:cNvPr>
          <p:cNvSpPr txBox="1"/>
          <p:nvPr/>
        </p:nvSpPr>
        <p:spPr>
          <a:xfrm>
            <a:off x="9448798" y="5913211"/>
            <a:ext cx="3135085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Линейный Дискриминантный Анализ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677164-4D71-17FF-0784-D6213D878C46}"/>
              </a:ext>
            </a:extLst>
          </p:cNvPr>
          <p:cNvSpPr txBox="1"/>
          <p:nvPr/>
        </p:nvSpPr>
        <p:spPr>
          <a:xfrm>
            <a:off x="3314597" y="5762420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опорных векторов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0DB603-3F4F-FA32-B5D6-2F9DC319AD36}"/>
              </a:ext>
            </a:extLst>
          </p:cNvPr>
          <p:cNvSpPr txBox="1"/>
          <p:nvPr/>
        </p:nvSpPr>
        <p:spPr>
          <a:xfrm>
            <a:off x="-225470" y="5120935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опорных векторов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A40BAB-5387-1454-85D1-D55440482C7F}"/>
              </a:ext>
            </a:extLst>
          </p:cNvPr>
          <p:cNvSpPr txBox="1"/>
          <p:nvPr/>
        </p:nvSpPr>
        <p:spPr>
          <a:xfrm rot="16200000">
            <a:off x="7818307" y="4850089"/>
            <a:ext cx="3848787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Montserrat" panose="00000500000000000000" pitchFamily="2" charset="-52"/>
              </a:rPr>
              <a:t>Ядреный метод главных компонент</a:t>
            </a:r>
          </a:p>
        </p:txBody>
      </p:sp>
    </p:spTree>
    <p:extLst>
      <p:ext uri="{BB962C8B-B14F-4D97-AF65-F5344CB8AC3E}">
        <p14:creationId xmlns:p14="http://schemas.microsoft.com/office/powerpoint/2010/main" val="4178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/>
      <p:bldP spid="12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2EAB69D4-9C80-8BEB-8299-A816815391D8}"/>
              </a:ext>
            </a:extLst>
          </p:cNvPr>
          <p:cNvSpPr/>
          <p:nvPr/>
        </p:nvSpPr>
        <p:spPr>
          <a:xfrm>
            <a:off x="3677697" y="469688"/>
            <a:ext cx="4657411" cy="1053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Классические Методы Машинного обучения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BAEA3320-27B6-87DC-4BE5-C49A542D491B}"/>
              </a:ext>
            </a:extLst>
          </p:cNvPr>
          <p:cNvSpPr/>
          <p:nvPr/>
        </p:nvSpPr>
        <p:spPr>
          <a:xfrm>
            <a:off x="280371" y="825381"/>
            <a:ext cx="2808514" cy="48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Линейные</a:t>
            </a: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A432FEDB-5260-BD7D-34CB-8755CB8CA5C4}"/>
              </a:ext>
            </a:extLst>
          </p:cNvPr>
          <p:cNvCxnSpPr>
            <a:cxnSpLocks/>
            <a:stCxn id="2" idx="3"/>
            <a:endCxn id="3" idx="6"/>
          </p:cNvCxnSpPr>
          <p:nvPr/>
        </p:nvCxnSpPr>
        <p:spPr>
          <a:xfrm flipH="1" flipV="1">
            <a:off x="3088885" y="1068331"/>
            <a:ext cx="1270874" cy="30081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189919" y="1413413"/>
            <a:ext cx="2845652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Линейная Регрессия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CA741C-5C7B-AC51-2CEA-0C01836107A7}"/>
              </a:ext>
            </a:extLst>
          </p:cNvPr>
          <p:cNvSpPr txBox="1"/>
          <p:nvPr/>
        </p:nvSpPr>
        <p:spPr>
          <a:xfrm>
            <a:off x="51595" y="1777465"/>
            <a:ext cx="3010633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Линейная Регрессия +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L1, L2 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регуляризация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152F2F3-BEC2-278E-991C-AD75477C5072}"/>
              </a:ext>
            </a:extLst>
          </p:cNvPr>
          <p:cNvSpPr txBox="1"/>
          <p:nvPr/>
        </p:nvSpPr>
        <p:spPr>
          <a:xfrm>
            <a:off x="-30483" y="2386224"/>
            <a:ext cx="3454793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Логистическая Регрессия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138CDF3-9326-5138-D2A5-893489599011}"/>
              </a:ext>
            </a:extLst>
          </p:cNvPr>
          <p:cNvSpPr txBox="1"/>
          <p:nvPr/>
        </p:nvSpPr>
        <p:spPr>
          <a:xfrm>
            <a:off x="-3826" y="2742768"/>
            <a:ext cx="3454793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Логистическая Регрессия +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L1, L2 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регуляризация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C68CBFD-EE42-F7C4-062C-4BE01E9C66FA}"/>
              </a:ext>
            </a:extLst>
          </p:cNvPr>
          <p:cNvSpPr txBox="1"/>
          <p:nvPr/>
        </p:nvSpPr>
        <p:spPr>
          <a:xfrm>
            <a:off x="4284152" y="2521311"/>
            <a:ext cx="1239443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K-Means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90FCB5A-4B4B-D86F-08C7-6AC5E47C5954}"/>
              </a:ext>
            </a:extLst>
          </p:cNvPr>
          <p:cNvSpPr txBox="1"/>
          <p:nvPr/>
        </p:nvSpPr>
        <p:spPr>
          <a:xfrm>
            <a:off x="96274" y="3420269"/>
            <a:ext cx="2816228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главных компонент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529AF542-30CC-2506-522E-C6D763CD367C}"/>
              </a:ext>
            </a:extLst>
          </p:cNvPr>
          <p:cNvSpPr txBox="1"/>
          <p:nvPr/>
        </p:nvSpPr>
        <p:spPr>
          <a:xfrm>
            <a:off x="3538431" y="3870398"/>
            <a:ext cx="3025187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к-Ближайших соседей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C8DAF2D6-D027-AC6E-CE0A-E65A46AB51A2}"/>
              </a:ext>
            </a:extLst>
          </p:cNvPr>
          <p:cNvSpPr txBox="1"/>
          <p:nvPr/>
        </p:nvSpPr>
        <p:spPr>
          <a:xfrm>
            <a:off x="3933774" y="4213845"/>
            <a:ext cx="2072628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  <a:latin typeface="Montserrat" panose="00000500000000000000" pitchFamily="2" charset="-52"/>
              </a:rPr>
              <a:t>Neighborhood Component Analysis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5D9EDE1D-3260-4A66-DE4E-DAD83E1BA5D3}"/>
              </a:ext>
            </a:extLst>
          </p:cNvPr>
          <p:cNvSpPr txBox="1"/>
          <p:nvPr/>
        </p:nvSpPr>
        <p:spPr>
          <a:xfrm>
            <a:off x="3933774" y="5127016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t-SNE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34AF5CA-D446-55E5-1FB1-9838C1313AF4}"/>
              </a:ext>
            </a:extLst>
          </p:cNvPr>
          <p:cNvSpPr txBox="1"/>
          <p:nvPr/>
        </p:nvSpPr>
        <p:spPr>
          <a:xfrm>
            <a:off x="3900145" y="2851000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DBSCAN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4773DCBE-CBED-CA56-64F5-66140D4C9A80}"/>
              </a:ext>
            </a:extLst>
          </p:cNvPr>
          <p:cNvSpPr txBox="1"/>
          <p:nvPr/>
        </p:nvSpPr>
        <p:spPr>
          <a:xfrm>
            <a:off x="3900145" y="3194447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Spectral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FB864662-F34B-EF8B-ED8C-E4F4B529CE6B}"/>
              </a:ext>
            </a:extLst>
          </p:cNvPr>
          <p:cNvSpPr txBox="1"/>
          <p:nvPr/>
        </p:nvSpPr>
        <p:spPr>
          <a:xfrm>
            <a:off x="8864221" y="1296103"/>
            <a:ext cx="2580254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EM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 (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Mix Gaussian)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5A9F89B0-C3D7-9536-6D2F-4BA0267CFC11}"/>
              </a:ext>
            </a:extLst>
          </p:cNvPr>
          <p:cNvSpPr txBox="1"/>
          <p:nvPr/>
        </p:nvSpPr>
        <p:spPr>
          <a:xfrm>
            <a:off x="3933774" y="3487479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Hierarchical 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929766AD-7137-4615-94BC-E87D7EBCC064}"/>
              </a:ext>
            </a:extLst>
          </p:cNvPr>
          <p:cNvSpPr/>
          <p:nvPr/>
        </p:nvSpPr>
        <p:spPr>
          <a:xfrm>
            <a:off x="3231785" y="1997884"/>
            <a:ext cx="3638480" cy="485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Метрические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3DFFA778-052F-7A6F-4571-DB4FA8F74855}"/>
              </a:ext>
            </a:extLst>
          </p:cNvPr>
          <p:cNvSpPr/>
          <p:nvPr/>
        </p:nvSpPr>
        <p:spPr>
          <a:xfrm>
            <a:off x="8335108" y="679602"/>
            <a:ext cx="3796386" cy="485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Вероятностные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1577E88-C319-13FC-E606-363D58C9C984}"/>
              </a:ext>
            </a:extLst>
          </p:cNvPr>
          <p:cNvCxnSpPr>
            <a:cxnSpLocks/>
            <a:stCxn id="2" idx="4"/>
            <a:endCxn id="8" idx="0"/>
          </p:cNvCxnSpPr>
          <p:nvPr/>
        </p:nvCxnSpPr>
        <p:spPr>
          <a:xfrm flipH="1">
            <a:off x="5051025" y="1523470"/>
            <a:ext cx="955378" cy="47441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35ED3953-76C2-228C-39F7-EB006E65DB29}"/>
              </a:ext>
            </a:extLst>
          </p:cNvPr>
          <p:cNvCxnSpPr>
            <a:cxnSpLocks/>
            <a:stCxn id="2" idx="5"/>
            <a:endCxn id="10" idx="4"/>
          </p:cNvCxnSpPr>
          <p:nvPr/>
        </p:nvCxnSpPr>
        <p:spPr>
          <a:xfrm flipV="1">
            <a:off x="7653046" y="1165501"/>
            <a:ext cx="2580255" cy="20364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BF7D6991-2C00-5A59-3C12-07688E588BE0}"/>
              </a:ext>
            </a:extLst>
          </p:cNvPr>
          <p:cNvCxnSpPr>
            <a:cxnSpLocks/>
            <a:stCxn id="2" idx="4"/>
            <a:endCxn id="38" idx="2"/>
          </p:cNvCxnSpPr>
          <p:nvPr/>
        </p:nvCxnSpPr>
        <p:spPr>
          <a:xfrm>
            <a:off x="6006403" y="1523470"/>
            <a:ext cx="1967060" cy="146468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>
            <a:extLst>
              <a:ext uri="{FF2B5EF4-FFF2-40B4-BE49-F238E27FC236}">
                <a16:creationId xmlns:a16="http://schemas.microsoft.com/office/drawing/2014/main" id="{9A63433F-3649-9CE2-064D-D75780613513}"/>
              </a:ext>
            </a:extLst>
          </p:cNvPr>
          <p:cNvSpPr/>
          <p:nvPr/>
        </p:nvSpPr>
        <p:spPr>
          <a:xfrm>
            <a:off x="7973463" y="2745205"/>
            <a:ext cx="3638480" cy="485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Деревья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301DAA-AF50-4125-0DAF-4D6F6037EFD9}"/>
              </a:ext>
            </a:extLst>
          </p:cNvPr>
          <p:cNvSpPr txBox="1"/>
          <p:nvPr/>
        </p:nvSpPr>
        <p:spPr>
          <a:xfrm>
            <a:off x="6989933" y="1610865"/>
            <a:ext cx="5454211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Наивный Байесовский Классификатор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AE0A26-0979-BDD0-0507-38F93EEA6073}"/>
              </a:ext>
            </a:extLst>
          </p:cNvPr>
          <p:cNvSpPr txBox="1"/>
          <p:nvPr/>
        </p:nvSpPr>
        <p:spPr>
          <a:xfrm>
            <a:off x="8007093" y="1982689"/>
            <a:ext cx="3877816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Линейный и Квадратичный Дискриминантный Анализ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71BFAE-8FF5-3A5A-0B42-772898C95F82}"/>
              </a:ext>
            </a:extLst>
          </p:cNvPr>
          <p:cNvSpPr txBox="1"/>
          <p:nvPr/>
        </p:nvSpPr>
        <p:spPr>
          <a:xfrm>
            <a:off x="-153494" y="3958948"/>
            <a:ext cx="3877816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Линейный и Квадратичный Дискриминантный Анализ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574CC-EC2C-4D80-056D-B7FFA057401A}"/>
              </a:ext>
            </a:extLst>
          </p:cNvPr>
          <p:cNvSpPr txBox="1"/>
          <p:nvPr/>
        </p:nvSpPr>
        <p:spPr>
          <a:xfrm rot="1430477">
            <a:off x="2009380" y="5090712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опорных векторов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3432E1-8891-5D88-875B-61FAF0D88DF4}"/>
              </a:ext>
            </a:extLst>
          </p:cNvPr>
          <p:cNvSpPr txBox="1"/>
          <p:nvPr/>
        </p:nvSpPr>
        <p:spPr>
          <a:xfrm rot="1561318">
            <a:off x="1490975" y="5280106"/>
            <a:ext cx="3848787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Montserrat" panose="00000500000000000000" pitchFamily="2" charset="-52"/>
              </a:rPr>
              <a:t>Ядреный метод главных компонент</a:t>
            </a:r>
          </a:p>
        </p:txBody>
      </p:sp>
    </p:spTree>
    <p:extLst>
      <p:ext uri="{BB962C8B-B14F-4D97-AF65-F5344CB8AC3E}">
        <p14:creationId xmlns:p14="http://schemas.microsoft.com/office/powerpoint/2010/main" val="415236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836856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Немного демагогии: </a:t>
            </a:r>
            <a:r>
              <a:rPr lang="ru-RU" sz="2394" dirty="0">
                <a:solidFill>
                  <a:srgbClr val="01C601"/>
                </a:solidFill>
                <a:latin typeface="Montserrat" panose="00000500000000000000" pitchFamily="2" charset="-52"/>
                <a:ea typeface="Montserrat Black"/>
                <a:cs typeface="Montserrat Black"/>
                <a:sym typeface="Montserrat Black"/>
              </a:rPr>
              <a:t>Машинное обучение</a:t>
            </a:r>
            <a:endParaRPr sz="2394" dirty="0">
              <a:solidFill>
                <a:srgbClr val="01C601"/>
              </a:solidFill>
              <a:latin typeface="Montserrat" panose="00000500000000000000" pitchFamily="2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542C28-86B5-75CB-F834-5BE01D33D1A9}"/>
              </a:ext>
            </a:extLst>
          </p:cNvPr>
          <p:cNvSpPr txBox="1"/>
          <p:nvPr/>
        </p:nvSpPr>
        <p:spPr>
          <a:xfrm>
            <a:off x="9192344" y="5589240"/>
            <a:ext cx="2583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Ожидаемый ответ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50A953-CE6D-F7EB-53D0-F06973233739}"/>
              </a:ext>
            </a:extLst>
          </p:cNvPr>
          <p:cNvSpPr txBox="1"/>
          <p:nvPr/>
        </p:nvSpPr>
        <p:spPr>
          <a:xfrm>
            <a:off x="0" y="5733256"/>
            <a:ext cx="2405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Входные данные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3E93E3-875B-2368-2D3F-2E0FB72A9E00}"/>
              </a:ext>
            </a:extLst>
          </p:cNvPr>
          <p:cNvSpPr txBox="1"/>
          <p:nvPr/>
        </p:nvSpPr>
        <p:spPr>
          <a:xfrm>
            <a:off x="5519936" y="5589240"/>
            <a:ext cx="2947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Машинное обучение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80AB9E7-5E9E-F367-D782-FDF277FABD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" t="4475" r="53519" b="1659"/>
          <a:stretch/>
        </p:blipFill>
        <p:spPr bwMode="auto">
          <a:xfrm>
            <a:off x="191344" y="2060848"/>
            <a:ext cx="1870685" cy="185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3">
            <a:extLst>
              <a:ext uri="{FF2B5EF4-FFF2-40B4-BE49-F238E27FC236}">
                <a16:creationId xmlns:a16="http://schemas.microsoft.com/office/drawing/2014/main" id="{D738DA2D-E4C6-ADCA-19DA-E70B58630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2204864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8">
            <a:extLst>
              <a:ext uri="{FF2B5EF4-FFF2-40B4-BE49-F238E27FC236}">
                <a16:creationId xmlns:a16="http://schemas.microsoft.com/office/drawing/2014/main" id="{30AFE679-2004-1263-DBE0-B0465ACD5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556792"/>
            <a:ext cx="432048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9">
            <a:extLst>
              <a:ext uri="{FF2B5EF4-FFF2-40B4-BE49-F238E27FC236}">
                <a16:creationId xmlns:a16="http://schemas.microsoft.com/office/drawing/2014/main" id="{A0A78ED3-CD04-2AD1-99DE-69F9C89F8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2276872"/>
            <a:ext cx="432048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0">
            <a:extLst>
              <a:ext uri="{FF2B5EF4-FFF2-40B4-BE49-F238E27FC236}">
                <a16:creationId xmlns:a16="http://schemas.microsoft.com/office/drawing/2014/main" id="{69CC0773-A55C-4C35-6386-886EDEB12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1556792"/>
            <a:ext cx="668499" cy="66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12">
            <a:extLst>
              <a:ext uri="{FF2B5EF4-FFF2-40B4-BE49-F238E27FC236}">
                <a16:creationId xmlns:a16="http://schemas.microsoft.com/office/drawing/2014/main" id="{2F1834C6-5217-1CD7-43FA-47EE1A6A7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4" y="2276872"/>
            <a:ext cx="432048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gradient-descriptor.png">
            <a:extLst>
              <a:ext uri="{FF2B5EF4-FFF2-40B4-BE49-F238E27FC236}">
                <a16:creationId xmlns:a16="http://schemas.microsoft.com/office/drawing/2014/main" id="{93896F2E-629E-60FF-43C5-AB41A22471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" t="4179" r="2513" b="15625"/>
          <a:stretch/>
        </p:blipFill>
        <p:spPr bwMode="auto">
          <a:xfrm>
            <a:off x="2423592" y="2852936"/>
            <a:ext cx="1789346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22D9C39-3AAC-536E-BF04-94FA8403C96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1853" t="69799" r="64960"/>
          <a:stretch/>
        </p:blipFill>
        <p:spPr>
          <a:xfrm>
            <a:off x="263352" y="4221088"/>
            <a:ext cx="1431828" cy="14401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5084782-514F-6A3F-49E1-896EB32888E9}"/>
              </a:ext>
            </a:extLst>
          </p:cNvPr>
          <p:cNvSpPr txBox="1"/>
          <p:nvPr/>
        </p:nvSpPr>
        <p:spPr>
          <a:xfrm>
            <a:off x="2783632" y="5733256"/>
            <a:ext cx="1455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Признаки</a:t>
            </a:r>
          </a:p>
        </p:txBody>
      </p:sp>
      <p:pic>
        <p:nvPicPr>
          <p:cNvPr id="17" name="Picture 2" descr="ÐÐ¾ÑÐ¾Ð¶ÐµÐµ Ð¸Ð·Ð¾Ð±ÑÐ°Ð¶ÐµÐ½Ð¸Ðµ">
            <a:extLst>
              <a:ext uri="{FF2B5EF4-FFF2-40B4-BE49-F238E27FC236}">
                <a16:creationId xmlns:a16="http://schemas.microsoft.com/office/drawing/2014/main" id="{EC0BC611-90BF-38B7-CDF5-83425C97C8D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96" y="2492896"/>
            <a:ext cx="4074583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3852A43-BA97-F438-07AF-E6484E9BEE3D}"/>
              </a:ext>
            </a:extLst>
          </p:cNvPr>
          <p:cNvSpPr txBox="1"/>
          <p:nvPr/>
        </p:nvSpPr>
        <p:spPr>
          <a:xfrm>
            <a:off x="9840416" y="2276872"/>
            <a:ext cx="13305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Девушка</a:t>
            </a:r>
          </a:p>
          <a:p>
            <a:r>
              <a:rPr lang="ru-RU" sz="2400" dirty="0">
                <a:solidFill>
                  <a:schemeClr val="bg1"/>
                </a:solidFill>
              </a:rPr>
              <a:t>Лена</a:t>
            </a:r>
          </a:p>
          <a:p>
            <a:r>
              <a:rPr lang="ru-RU" sz="2400" dirty="0">
                <a:solidFill>
                  <a:schemeClr val="bg1"/>
                </a:solidFill>
              </a:rPr>
              <a:t>В шляпе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C67DC9-3C39-A2CC-D286-ABC5A489C750}"/>
              </a:ext>
            </a:extLst>
          </p:cNvPr>
          <p:cNvSpPr txBox="1"/>
          <p:nvPr/>
        </p:nvSpPr>
        <p:spPr>
          <a:xfrm>
            <a:off x="9840416" y="4293096"/>
            <a:ext cx="1369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Это пять!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C52D866-9BA6-CEBF-6A5A-07C24DEEB21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49362" b="74579"/>
          <a:stretch/>
        </p:blipFill>
        <p:spPr>
          <a:xfrm>
            <a:off x="2495600" y="4365104"/>
            <a:ext cx="2966844" cy="134880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DB3EB40-8BD0-40E2-DEC7-7F32DB07CFD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07568" y="3717032"/>
            <a:ext cx="767415" cy="76741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8D97F2D-FFC8-CAF8-3D6F-C0DC031F0F8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87688" y="3717032"/>
            <a:ext cx="1717036" cy="58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8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" grpId="0"/>
      <p:bldP spid="5" grpId="0"/>
      <p:bldP spid="6" grpId="0"/>
      <p:bldP spid="16" grpId="0"/>
      <p:bldP spid="1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3" y="800509"/>
            <a:ext cx="7962051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Немного демагогии: </a:t>
            </a:r>
            <a:r>
              <a:rPr lang="ru-RU" sz="2394" dirty="0">
                <a:solidFill>
                  <a:srgbClr val="01C601"/>
                </a:solidFill>
                <a:latin typeface="Montserrat" panose="00000500000000000000" pitchFamily="2" charset="-52"/>
                <a:ea typeface="Montserrat Black"/>
                <a:cs typeface="Montserrat Black"/>
                <a:sym typeface="Montserrat Black"/>
              </a:rPr>
              <a:t>А как хотелось бы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542C28-86B5-75CB-F834-5BE01D33D1A9}"/>
              </a:ext>
            </a:extLst>
          </p:cNvPr>
          <p:cNvSpPr txBox="1"/>
          <p:nvPr/>
        </p:nvSpPr>
        <p:spPr>
          <a:xfrm>
            <a:off x="9192344" y="5589240"/>
            <a:ext cx="2583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Ожидаемый ответ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50A953-CE6D-F7EB-53D0-F06973233739}"/>
              </a:ext>
            </a:extLst>
          </p:cNvPr>
          <p:cNvSpPr txBox="1"/>
          <p:nvPr/>
        </p:nvSpPr>
        <p:spPr>
          <a:xfrm>
            <a:off x="0" y="5733256"/>
            <a:ext cx="2405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Входные данные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3E93E3-875B-2368-2D3F-2E0FB72A9E00}"/>
              </a:ext>
            </a:extLst>
          </p:cNvPr>
          <p:cNvSpPr txBox="1"/>
          <p:nvPr/>
        </p:nvSpPr>
        <p:spPr>
          <a:xfrm>
            <a:off x="5519936" y="5589240"/>
            <a:ext cx="2947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Машинное обучение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80AB9E7-5E9E-F367-D782-FDF277FABD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" t="4475" r="53519" b="1659"/>
          <a:stretch/>
        </p:blipFill>
        <p:spPr bwMode="auto">
          <a:xfrm>
            <a:off x="191344" y="2060848"/>
            <a:ext cx="1870685" cy="185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22D9C39-3AAC-536E-BF04-94FA8403C9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853" t="69799" r="64960"/>
          <a:stretch/>
        </p:blipFill>
        <p:spPr>
          <a:xfrm>
            <a:off x="263352" y="4221088"/>
            <a:ext cx="1431828" cy="1440160"/>
          </a:xfrm>
          <a:prstGeom prst="rect">
            <a:avLst/>
          </a:prstGeom>
        </p:spPr>
      </p:pic>
      <p:pic>
        <p:nvPicPr>
          <p:cNvPr id="17" name="Picture 2" descr="ÐÐ¾ÑÐ¾Ð¶ÐµÐµ Ð¸Ð·Ð¾Ð±ÑÐ°Ð¶ÐµÐ½Ð¸Ðµ">
            <a:extLst>
              <a:ext uri="{FF2B5EF4-FFF2-40B4-BE49-F238E27FC236}">
                <a16:creationId xmlns:a16="http://schemas.microsoft.com/office/drawing/2014/main" id="{EC0BC611-90BF-38B7-CDF5-83425C97C8D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96" y="2492896"/>
            <a:ext cx="4074583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3852A43-BA97-F438-07AF-E6484E9BEE3D}"/>
              </a:ext>
            </a:extLst>
          </p:cNvPr>
          <p:cNvSpPr txBox="1"/>
          <p:nvPr/>
        </p:nvSpPr>
        <p:spPr>
          <a:xfrm>
            <a:off x="9840416" y="2276872"/>
            <a:ext cx="13305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Девушка</a:t>
            </a:r>
          </a:p>
          <a:p>
            <a:r>
              <a:rPr lang="ru-RU" sz="2400" dirty="0">
                <a:solidFill>
                  <a:schemeClr val="bg1"/>
                </a:solidFill>
              </a:rPr>
              <a:t>Лена</a:t>
            </a:r>
          </a:p>
          <a:p>
            <a:r>
              <a:rPr lang="ru-RU" sz="2400" dirty="0">
                <a:solidFill>
                  <a:schemeClr val="bg1"/>
                </a:solidFill>
              </a:rPr>
              <a:t>В шляпе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C67DC9-3C39-A2CC-D286-ABC5A489C750}"/>
              </a:ext>
            </a:extLst>
          </p:cNvPr>
          <p:cNvSpPr txBox="1"/>
          <p:nvPr/>
        </p:nvSpPr>
        <p:spPr>
          <a:xfrm>
            <a:off x="9840416" y="4293096"/>
            <a:ext cx="1369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Это пять!</a:t>
            </a:r>
          </a:p>
        </p:txBody>
      </p:sp>
    </p:spTree>
    <p:extLst>
      <p:ext uri="{BB962C8B-B14F-4D97-AF65-F5344CB8AC3E}">
        <p14:creationId xmlns:p14="http://schemas.microsoft.com/office/powerpoint/2010/main" val="188611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theme/theme1.xml><?xml version="1.0" encoding="utf-8"?>
<a:theme xmlns:a="http://schemas.openxmlformats.org/drawingml/2006/main" name="SkillFactory шаблон для видео (черный/белый)">
  <a:themeElements>
    <a:clrScheme name="VIVID - Color 01">
      <a:dk1>
        <a:srgbClr val="242327"/>
      </a:dk1>
      <a:lt1>
        <a:srgbClr val="FFFFFF"/>
      </a:lt1>
      <a:dk2>
        <a:srgbClr val="01C601"/>
      </a:dk2>
      <a:lt2>
        <a:srgbClr val="FFFFFF"/>
      </a:lt2>
      <a:accent1>
        <a:srgbClr val="01C601"/>
      </a:accent1>
      <a:accent2>
        <a:srgbClr val="FD0002"/>
      </a:accent2>
      <a:accent3>
        <a:srgbClr val="8766D0"/>
      </a:accent3>
      <a:accent4>
        <a:srgbClr val="171C30"/>
      </a:accent4>
      <a:accent5>
        <a:srgbClr val="F1C232"/>
      </a:accent5>
      <a:accent6>
        <a:srgbClr val="FFFFFF"/>
      </a:accent6>
      <a:hlink>
        <a:srgbClr val="01C601"/>
      </a:hlink>
      <a:folHlink>
        <a:srgbClr val="5BC9B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2243</TotalTime>
  <Words>2070</Words>
  <Application>Microsoft Office PowerPoint</Application>
  <PresentationFormat>Произвольный</PresentationFormat>
  <Paragraphs>787</Paragraphs>
  <Slides>59</Slides>
  <Notes>59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59</vt:i4>
      </vt:variant>
    </vt:vector>
  </HeadingPairs>
  <TitlesOfParts>
    <vt:vector size="70" baseType="lpstr">
      <vt:lpstr>Montserrat</vt:lpstr>
      <vt:lpstr>Cambria Math</vt:lpstr>
      <vt:lpstr>Arial</vt:lpstr>
      <vt:lpstr>Times New Roman</vt:lpstr>
      <vt:lpstr>Courier New</vt:lpstr>
      <vt:lpstr>Source Sans Pro</vt:lpstr>
      <vt:lpstr>Calibri</vt:lpstr>
      <vt:lpstr>Wingdings</vt:lpstr>
      <vt:lpstr>Verdana</vt:lpstr>
      <vt:lpstr>Montserrat Black</vt:lpstr>
      <vt:lpstr>SkillFactory шаблон для видео (черный/белый)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Простой пример</vt:lpstr>
      <vt:lpstr>Структура Дерева Решений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Расти дерево большое …</vt:lpstr>
      <vt:lpstr>Презентация PowerPoint</vt:lpstr>
      <vt:lpstr>Презентация PowerPoint</vt:lpstr>
      <vt:lpstr>Библиотека dtreeviz</vt:lpstr>
      <vt:lpstr>Презентация PowerPoint</vt:lpstr>
      <vt:lpstr>Презентация PowerPoint</vt:lpstr>
      <vt:lpstr>Деревья Решений для регрессии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Деревья Решений для классификации</vt:lpstr>
      <vt:lpstr>Деревья Решений для регрессии</vt:lpstr>
      <vt:lpstr>Презентация PowerPoint</vt:lpstr>
      <vt:lpstr>Презентация PowerPoint</vt:lpstr>
      <vt:lpstr>Презентация PowerPoint</vt:lpstr>
      <vt:lpstr>Презентация PowerPoint</vt:lpstr>
      <vt:lpstr>Деревья Решений для классификации</vt:lpstr>
      <vt:lpstr>Деревья Решений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Долганов Антон Юрьевич</cp:lastModifiedBy>
  <cp:revision>163</cp:revision>
  <dcterms:modified xsi:type="dcterms:W3CDTF">2023-05-19T07:22:44Z</dcterms:modified>
</cp:coreProperties>
</file>